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8" r:id="rId3"/>
    <p:sldMasterId id="2147483711" r:id="rId4"/>
  </p:sldMasterIdLst>
  <p:notesMasterIdLst>
    <p:notesMasterId r:id="rId30"/>
  </p:notesMasterIdLst>
  <p:handoutMasterIdLst>
    <p:handoutMasterId r:id="rId31"/>
  </p:handoutMasterIdLst>
  <p:sldIdLst>
    <p:sldId id="256" r:id="rId5"/>
    <p:sldId id="887" r:id="rId6"/>
    <p:sldId id="888" r:id="rId7"/>
    <p:sldId id="826" r:id="rId8"/>
    <p:sldId id="263" r:id="rId9"/>
    <p:sldId id="875" r:id="rId10"/>
    <p:sldId id="304" r:id="rId11"/>
    <p:sldId id="864" r:id="rId12"/>
    <p:sldId id="865" r:id="rId13"/>
    <p:sldId id="866" r:id="rId14"/>
    <p:sldId id="870" r:id="rId15"/>
    <p:sldId id="797" r:id="rId16"/>
    <p:sldId id="876" r:id="rId17"/>
    <p:sldId id="871" r:id="rId18"/>
    <p:sldId id="880" r:id="rId19"/>
    <p:sldId id="881" r:id="rId20"/>
    <p:sldId id="882" r:id="rId21"/>
    <p:sldId id="261" r:id="rId22"/>
    <p:sldId id="878" r:id="rId23"/>
    <p:sldId id="877" r:id="rId24"/>
    <p:sldId id="799" r:id="rId25"/>
    <p:sldId id="886" r:id="rId26"/>
    <p:sldId id="884" r:id="rId27"/>
    <p:sldId id="885" r:id="rId28"/>
    <p:sldId id="88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70" autoAdjust="0"/>
    <p:restoredTop sz="99511" autoAdjust="0"/>
  </p:normalViewPr>
  <p:slideViewPr>
    <p:cSldViewPr snapToGrid="0" snapToObjects="1">
      <p:cViewPr varScale="1">
        <p:scale>
          <a:sx n="87" d="100"/>
          <a:sy n="87" d="100"/>
        </p:scale>
        <p:origin x="1872"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329364-0D64-C045-8D03-C0646F1152F9}" type="datetimeFigureOut">
              <a:rPr lang="en-US" smtClean="0"/>
              <a:pPr/>
              <a:t>10/5/21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BA5F77-7774-2A40-8E47-F95FE4D3A9B1}" type="slidenum">
              <a:rPr lang="en-US" smtClean="0"/>
              <a:pPr/>
              <a:t>‹#›</a:t>
            </a:fld>
            <a:endParaRPr lang="en-US"/>
          </a:p>
        </p:txBody>
      </p:sp>
    </p:spTree>
    <p:extLst>
      <p:ext uri="{BB962C8B-B14F-4D97-AF65-F5344CB8AC3E}">
        <p14:creationId xmlns:p14="http://schemas.microsoft.com/office/powerpoint/2010/main" val="2196719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1D1956-76FE-3C4C-BEBE-1F909F201A6E}" type="datetimeFigureOut">
              <a:rPr lang="en-US" smtClean="0"/>
              <a:pPr/>
              <a:t>10/5/21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CDCA-1C9D-954B-844F-2C8A40CDB7EC}" type="slidenum">
              <a:rPr lang="en-US" smtClean="0"/>
              <a:pPr/>
              <a:t>‹#›</a:t>
            </a:fld>
            <a:endParaRPr lang="en-US"/>
          </a:p>
        </p:txBody>
      </p:sp>
    </p:spTree>
    <p:extLst>
      <p:ext uri="{BB962C8B-B14F-4D97-AF65-F5344CB8AC3E}">
        <p14:creationId xmlns:p14="http://schemas.microsoft.com/office/powerpoint/2010/main" val="2905815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 Target="../slides/slide19.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CA4493B-2D8B-554B-8BC0-EF7ABA0B7243}"/>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6E7230B6-3896-414D-B21F-457F593E8DF4}"/>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6F322CD-8F4F-BA4D-A6BF-910ED0EEF618}"/>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26BB1B18-C267-4342-BB06-334FAD413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331308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0B191F4-6D01-C646-800C-122F605FFF8D}"/>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DB00579-8AB8-ED42-8B93-994BA53F4B28}"/>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4AC8C3D2-ABB6-9F4E-AF10-775E5E284814}"/>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E76F388C-39A9-0E4F-8894-BB4DB93DB29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404451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DD4CDCA-AE0A-144C-ADE0-E4A9AA8F0C9A}"/>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561B0259-1B74-D14A-A14B-6A84E815F7C5}"/>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053F7598-EDE2-FC45-8C09-60896E7960EC}"/>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E1741084-EB55-8143-951D-FB392DB2BB03}"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007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C3D9E1E-6EA5-2A4A-BE5D-1F96BB68885E}"/>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A5A1EA6-430F-9B46-91E7-D11079691FCA}"/>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943B0D51-53B9-2342-9852-0C7B313E98E3}"/>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CCFC7D44-7B92-A341-9EA3-5F94F770C712}"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00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786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30" name="Rectangle 6"/>
          <p:cNvSpPr>
            <a:spLocks noGrp="1" noRot="1" noChangeAspect="1" noChangeArrowheads="1" noTextEdit="1"/>
          </p:cNvSpPr>
          <p:nvPr>
            <p:ph type="sldImg"/>
          </p:nvPr>
        </p:nvSpPr>
        <p:spPr>
          <a:ln cap="flat"/>
        </p:spPr>
      </p:sp>
      <p:sp>
        <p:nvSpPr>
          <p:cNvPr id="11786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4533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067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8" name="Rectangle 6"/>
          <p:cNvSpPr>
            <a:spLocks noGrp="1" noRot="1" noChangeAspect="1" noChangeArrowheads="1" noTextEdit="1"/>
          </p:cNvSpPr>
          <p:nvPr>
            <p:ph type="sldImg"/>
          </p:nvPr>
        </p:nvSpPr>
        <p:spPr>
          <a:ln cap="flat"/>
        </p:spPr>
      </p:sp>
      <p:sp>
        <p:nvSpPr>
          <p:cNvPr id="1180679"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87803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3"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2724"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5"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6" name="Rectangle 6"/>
          <p:cNvSpPr>
            <a:spLocks noGrp="1" noRot="1" noChangeAspect="1" noChangeArrowheads="1" noTextEdit="1"/>
          </p:cNvSpPr>
          <p:nvPr>
            <p:ph type="sldImg"/>
          </p:nvPr>
        </p:nvSpPr>
        <p:spPr>
          <a:ln cap="flat"/>
        </p:spPr>
      </p:sp>
      <p:sp>
        <p:nvSpPr>
          <p:cNvPr id="1182727"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94524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98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30" name="Rectangle 6"/>
          <p:cNvSpPr>
            <a:spLocks noGrp="1" noRot="1" noChangeAspect="1" noChangeArrowheads="1" noTextEdit="1"/>
          </p:cNvSpPr>
          <p:nvPr>
            <p:ph type="sldImg"/>
          </p:nvPr>
        </p:nvSpPr>
        <p:spPr>
          <a:ln cap="flat"/>
        </p:spPr>
      </p:sp>
      <p:sp>
        <p:nvSpPr>
          <p:cNvPr id="12298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05476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9830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10" name="Rectangle 6"/>
          <p:cNvSpPr>
            <a:spLocks noGrp="1" noRot="1" noChangeAspect="1" noChangeArrowheads="1" noTextEdit="1"/>
          </p:cNvSpPr>
          <p:nvPr>
            <p:ph type="sldImg"/>
          </p:nvPr>
        </p:nvSpPr>
        <p:spPr>
          <a:ln cap="flat"/>
        </p:spPr>
      </p:sp>
      <p:sp>
        <p:nvSpPr>
          <p:cNvPr id="98311"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449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3341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28613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3820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343292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0401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453F52-B865-F145-ABA4-AB8B9697422E}" type="datetimeFigureOut">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706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453F52-B865-F145-ABA4-AB8B9697422E}" type="datetimeFigureOut">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61998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53F52-B865-F145-ABA4-AB8B9697422E}" type="datetimeFigureOut">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09092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315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61012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47012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69405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8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845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6314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283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7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8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11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109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894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33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08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831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1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F75B-FAC0-FE46-B1CA-9434474F785F}" type="datetimeFigureOut">
              <a:rPr lang="en-US" smtClean="0"/>
              <a:pPr/>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F75B-FAC0-FE46-B1CA-9434474F785F}" type="datetimeFigureOut">
              <a:rPr lang="en-US" smtClean="0"/>
              <a:pPr/>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F75B-FAC0-FE46-B1CA-9434474F785F}" type="datetimeFigureOut">
              <a:rPr lang="en-US" smtClean="0"/>
              <a:pPr/>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F75B-FAC0-FE46-B1CA-9434474F785F}" type="datetimeFigureOut">
              <a:rPr lang="en-US" smtClean="0"/>
              <a:pPr/>
              <a:t>10/5/21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F06E-257C-E24F-BE50-7A5A7008B6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3F52-B865-F145-ABA4-AB8B9697422E}" type="datetimeFigureOut">
              <a:t>10/5/21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77E4-1653-7B44-9644-D52B7D438F31}" type="slidenum">
              <a:t>‹#›</a:t>
            </a:fld>
            <a:endParaRPr lang="en-US"/>
          </a:p>
        </p:txBody>
      </p:sp>
    </p:spTree>
    <p:extLst>
      <p:ext uri="{BB962C8B-B14F-4D97-AF65-F5344CB8AC3E}">
        <p14:creationId xmlns:p14="http://schemas.microsoft.com/office/powerpoint/2010/main" val="554128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147092"/>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Date Placeholder 3">
            <a:extLst>
              <a:ext uri="{FF2B5EF4-FFF2-40B4-BE49-F238E27FC236}">
                <a16:creationId xmlns:a16="http://schemas.microsoft.com/office/drawing/2014/main" id="{3385508F-23C3-7947-BD57-9C33E914F09D}"/>
              </a:ext>
            </a:extLst>
          </p:cNvPr>
          <p:cNvSpPr>
            <a:spLocks noChangeArrowheads="1"/>
          </p:cNvSpPr>
          <p:nvPr/>
        </p:nvSpPr>
        <p:spPr bwMode="auto">
          <a:xfrm>
            <a:off x="1905000" y="6400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altLang="en-US" sz="1200">
              <a:solidFill>
                <a:srgbClr val="898989"/>
              </a:solidFill>
            </a:endParaRPr>
          </a:p>
        </p:txBody>
      </p:sp>
      <p:sp>
        <p:nvSpPr>
          <p:cNvPr id="1027" name="Footer Placeholder 3">
            <a:extLst>
              <a:ext uri="{FF2B5EF4-FFF2-40B4-BE49-F238E27FC236}">
                <a16:creationId xmlns:a16="http://schemas.microsoft.com/office/drawing/2014/main" id="{8DC9E7A0-0E9D-0E4B-9C6B-3B7B839F44D3}"/>
              </a:ext>
            </a:extLst>
          </p:cNvPr>
          <p:cNvSpPr>
            <a:spLocks noGrp="1" noChangeArrowheads="1"/>
          </p:cNvSpPr>
          <p:nvPr>
            <p:ph type="ftr" sz="quarter" idx="3"/>
          </p:nvPr>
        </p:nvSpPr>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180000" tIns="0" rIns="180000" bIns="0" numCol="1" anchor="ctr" anchorCtr="0" compatLnSpc="1">
            <a:prstTxWarp prst="textNoShape">
              <a:avLst/>
            </a:prstTxWarp>
          </a:bodyPr>
          <a:lstStyle>
            <a:lvl1pPr>
              <a:spcAft>
                <a:spcPts val="600"/>
              </a:spcAft>
              <a:defRPr sz="800">
                <a:solidFill>
                  <a:srgbClr val="2A2A2A"/>
                </a:solidFill>
              </a:defRPr>
            </a:lvl1pPr>
          </a:lstStyle>
          <a:p>
            <a:endParaRPr lang="en-US" altLang="en-US"/>
          </a:p>
        </p:txBody>
      </p:sp>
      <p:cxnSp>
        <p:nvCxnSpPr>
          <p:cNvPr id="1028" name="Straight Connector 8">
            <a:extLst>
              <a:ext uri="{FF2B5EF4-FFF2-40B4-BE49-F238E27FC236}">
                <a16:creationId xmlns:a16="http://schemas.microsoft.com/office/drawing/2014/main" id="{A39E77D6-413A-CB44-B904-B990DBEF2597}"/>
              </a:ext>
            </a:extLst>
          </p:cNvPr>
          <p:cNvCxnSpPr>
            <a:cxnSpLocks noChangeShapeType="1"/>
          </p:cNvCxnSpPr>
          <p:nvPr/>
        </p:nvCxnSpPr>
        <p:spPr bwMode="auto">
          <a:xfrm>
            <a:off x="0" y="6400800"/>
            <a:ext cx="9144000" cy="0"/>
          </a:xfrm>
          <a:prstGeom prst="line">
            <a:avLst/>
          </a:prstGeom>
          <a:noFill/>
          <a:ln w="6350" algn="ctr">
            <a:solidFill>
              <a:srgbClr val="CFD5E4"/>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96177366"/>
      </p:ext>
    </p:extLst>
  </p:cSld>
  <p:clrMap bg1="lt1" tx1="dk1" bg2="lt2" tx2="dk2" accent1="accent1" accent2="accent2" accent3="accent3" accent4="accent4" accent5="accent5" accent6="accent6" hlink="hlink" folHlink="folHlink"/>
  <p:sldLayoutIdLst>
    <p:sldLayoutId id="2147483712" r:id="rId1"/>
  </p:sldLayoutIdLst>
  <p:txStyles>
    <p:titleStyle>
      <a:lvl1pPr algn="l" rtl="0" eaLnBrk="0" fontAlgn="base" hangingPunct="0">
        <a:spcBef>
          <a:spcPct val="0"/>
        </a:spcBef>
        <a:spcAft>
          <a:spcPct val="0"/>
        </a:spcAft>
        <a:defRPr sz="1600" b="1" kern="1200">
          <a:solidFill>
            <a:schemeClr val="tx1"/>
          </a:solidFill>
          <a:latin typeface="Arial" panose="020B0604020202020204" pitchFamily="34" charset="0"/>
          <a:ea typeface="+mj-ea"/>
          <a:cs typeface="+mj-cs"/>
        </a:defRPr>
      </a:lvl1pPr>
      <a:lvl2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5pPr>
      <a:lvl6pPr marL="4572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6pPr>
      <a:lvl7pPr marL="9144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7pPr>
      <a:lvl8pPr marL="13716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8pPr>
      <a:lvl9pPr marL="18288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2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emf"/><Relationship Id="rId2" Type="http://schemas.openxmlformats.org/officeDocument/2006/relationships/slideLayout" Target="../slideLayouts/slideLayout35.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3.em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15.bin"/><Relationship Id="rId18" Type="http://schemas.openxmlformats.org/officeDocument/2006/relationships/image" Target="../media/image21.emf"/><Relationship Id="rId26" Type="http://schemas.openxmlformats.org/officeDocument/2006/relationships/image" Target="../media/image24.emf"/><Relationship Id="rId3" Type="http://schemas.openxmlformats.org/officeDocument/2006/relationships/oleObject" Target="../embeddings/oleObject10.bin"/><Relationship Id="rId21" Type="http://schemas.openxmlformats.org/officeDocument/2006/relationships/oleObject" Target="../embeddings/oleObject19.bin"/><Relationship Id="rId7" Type="http://schemas.openxmlformats.org/officeDocument/2006/relationships/oleObject" Target="../embeddings/oleObject12.bin"/><Relationship Id="rId12" Type="http://schemas.openxmlformats.org/officeDocument/2006/relationships/image" Target="../media/image18.emf"/><Relationship Id="rId17" Type="http://schemas.openxmlformats.org/officeDocument/2006/relationships/oleObject" Target="../embeddings/oleObject17.bin"/><Relationship Id="rId25" Type="http://schemas.openxmlformats.org/officeDocument/2006/relationships/oleObject" Target="../embeddings/oleObject22.bin"/><Relationship Id="rId2" Type="http://schemas.openxmlformats.org/officeDocument/2006/relationships/slideLayout" Target="../slideLayouts/slideLayout30.xml"/><Relationship Id="rId16" Type="http://schemas.openxmlformats.org/officeDocument/2006/relationships/image" Target="../media/image20.emf"/><Relationship Id="rId20" Type="http://schemas.openxmlformats.org/officeDocument/2006/relationships/image" Target="../media/image22.emf"/><Relationship Id="rId1" Type="http://schemas.openxmlformats.org/officeDocument/2006/relationships/vmlDrawing" Target="../drawings/vmlDrawing5.vml"/><Relationship Id="rId6" Type="http://schemas.openxmlformats.org/officeDocument/2006/relationships/image" Target="../media/image15.emf"/><Relationship Id="rId11" Type="http://schemas.openxmlformats.org/officeDocument/2006/relationships/oleObject" Target="../embeddings/oleObject14.bin"/><Relationship Id="rId24" Type="http://schemas.openxmlformats.org/officeDocument/2006/relationships/oleObject" Target="../embeddings/oleObject21.bin"/><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0.bin"/><Relationship Id="rId28" Type="http://schemas.openxmlformats.org/officeDocument/2006/relationships/image" Target="../media/image25.emf"/><Relationship Id="rId10" Type="http://schemas.openxmlformats.org/officeDocument/2006/relationships/image" Target="../media/image17.emf"/><Relationship Id="rId19" Type="http://schemas.openxmlformats.org/officeDocument/2006/relationships/oleObject" Target="../embeddings/oleObject18.bin"/><Relationship Id="rId4" Type="http://schemas.openxmlformats.org/officeDocument/2006/relationships/image" Target="../media/image14.emf"/><Relationship Id="rId9" Type="http://schemas.openxmlformats.org/officeDocument/2006/relationships/oleObject" Target="../embeddings/oleObject13.bin"/><Relationship Id="rId14" Type="http://schemas.openxmlformats.org/officeDocument/2006/relationships/image" Target="../media/image19.emf"/><Relationship Id="rId22" Type="http://schemas.openxmlformats.org/officeDocument/2006/relationships/image" Target="../media/image23.emf"/><Relationship Id="rId27" Type="http://schemas.openxmlformats.org/officeDocument/2006/relationships/oleObject" Target="../embeddings/oleObject23.bin"/></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75/MWR-D-16-0483.1" TargetMode="External"/><Relationship Id="rId2" Type="http://schemas.openxmlformats.org/officeDocument/2006/relationships/hyperlink" Target="https://journals.ametsoc.org/doi/abs/10.1175/MWR-D-16-0483.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hyperlink" Target="https://journals.ametsoc.org/mwr/article/143/4/1122/71029/A-Composite-Perspective-of-the-Extratropical-Flow" TargetMode="External"/><Relationship Id="rId2" Type="http://schemas.openxmlformats.org/officeDocument/2006/relationships/hyperlink" Target="https://hyp.is/l-vt6POOEeq54f-QIKNHYQ/journals.ametsoc.org/mwr/article/143/5/1782/72369/Comparison-of-Wave-Packets-Associated-with"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xml"/><Relationship Id="rId7" Type="http://schemas.openxmlformats.org/officeDocument/2006/relationships/image" Target="../media/image6.emf"/><Relationship Id="rId2" Type="http://schemas.openxmlformats.org/officeDocument/2006/relationships/slideLayout" Target="../slideLayouts/slideLayout2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emf"/><Relationship Id="rId4" Type="http://schemas.openxmlformats.org/officeDocument/2006/relationships/oleObject" Target="../embeddings/oleObject2.bin"/><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a:t>Absolute vorticity and planetary Rossby waves </a:t>
            </a:r>
          </a:p>
        </p:txBody>
      </p:sp>
      <p:sp>
        <p:nvSpPr>
          <p:cNvPr id="3" name="Subtitle 2"/>
          <p:cNvSpPr>
            <a:spLocks noGrp="1"/>
          </p:cNvSpPr>
          <p:nvPr>
            <p:ph type="subTitle" idx="1"/>
          </p:nvPr>
        </p:nvSpPr>
        <p:spPr>
          <a:xfrm>
            <a:off x="0" y="3181082"/>
            <a:ext cx="9144000" cy="2457718"/>
          </a:xfrm>
        </p:spPr>
        <p:txBody>
          <a:bodyPr>
            <a:normAutofit lnSpcReduction="10000"/>
          </a:bodyPr>
          <a:lstStyle/>
          <a:p>
            <a:pPr marL="457200" marR="0" algn="l">
              <a:spcBef>
                <a:spcPts val="0"/>
              </a:spcBef>
              <a:spcAft>
                <a:spcPts val="0"/>
              </a:spcAft>
            </a:pPr>
            <a:r>
              <a:rPr lang="en-US" sz="24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Waves: terms and concepts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harmonic or sinusoidal functions</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group velocity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decaying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(in space or time)</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shrinking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scale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(expressed as wavenumber or wavelength)</a:t>
            </a:r>
          </a:p>
          <a:p>
            <a:pPr algn="l"/>
            <a:endParaRPr lang="en-US" sz="2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699" name="Text Box 3"/>
          <p:cNvSpPr txBox="1">
            <a:spLocks noChangeArrowheads="1"/>
          </p:cNvSpPr>
          <p:nvPr/>
        </p:nvSpPr>
        <p:spPr bwMode="auto">
          <a:xfrm>
            <a:off x="796344" y="727657"/>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Note that</a:t>
            </a:r>
          </a:p>
        </p:txBody>
      </p:sp>
      <p:sp>
        <p:nvSpPr>
          <p:cNvPr id="1181700"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1"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2" name="Rectangle 6"/>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3" name="Text Box 7"/>
          <p:cNvSpPr txBox="1">
            <a:spLocks noChangeArrowheads="1"/>
          </p:cNvSpPr>
          <p:nvPr/>
        </p:nvSpPr>
        <p:spPr bwMode="auto">
          <a:xfrm>
            <a:off x="228600" y="3200400"/>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Cancel common terms, and we have</a:t>
            </a:r>
          </a:p>
        </p:txBody>
      </p:sp>
      <p:sp>
        <p:nvSpPr>
          <p:cNvPr id="1181704" name="Rectangle 8"/>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5" name="Rectangle 9"/>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6" name="Object 10"/>
          <p:cNvGraphicFramePr>
            <a:graphicFrameLocks noChangeAspect="1"/>
          </p:cNvGraphicFramePr>
          <p:nvPr>
            <p:extLst>
              <p:ext uri="{D42A27DB-BD31-4B8C-83A1-F6EECF244321}">
                <p14:modId xmlns:p14="http://schemas.microsoft.com/office/powerpoint/2010/main" val="1834567518"/>
              </p:ext>
            </p:extLst>
          </p:nvPr>
        </p:nvGraphicFramePr>
        <p:xfrm>
          <a:off x="2472744" y="575257"/>
          <a:ext cx="1828800" cy="828675"/>
        </p:xfrm>
        <a:graphic>
          <a:graphicData uri="http://schemas.openxmlformats.org/presentationml/2006/ole">
            <mc:AlternateContent xmlns:mc="http://schemas.openxmlformats.org/markup-compatibility/2006">
              <mc:Choice xmlns:v="urn:schemas-microsoft-com:vml" Requires="v">
                <p:oleObj spid="_x0000_s8457" name="Equation" r:id="rId4" imgW="927100" imgH="419100" progId="Equation.3">
                  <p:embed/>
                </p:oleObj>
              </mc:Choice>
              <mc:Fallback>
                <p:oleObj name="Equation" r:id="rId4" imgW="927100" imgH="419100" progId="Equation.3">
                  <p:embed/>
                  <p:pic>
                    <p:nvPicPr>
                      <p:cNvPr id="118170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744" y="575257"/>
                        <a:ext cx="18288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7" name="Rectangle 11"/>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8" name="Object 12"/>
          <p:cNvGraphicFramePr>
            <a:graphicFrameLocks noChangeAspect="1"/>
          </p:cNvGraphicFramePr>
          <p:nvPr/>
        </p:nvGraphicFramePr>
        <p:xfrm>
          <a:off x="152400" y="2133600"/>
          <a:ext cx="8686800" cy="941388"/>
        </p:xfrm>
        <a:graphic>
          <a:graphicData uri="http://schemas.openxmlformats.org/presentationml/2006/ole">
            <mc:AlternateContent xmlns:mc="http://schemas.openxmlformats.org/markup-compatibility/2006">
              <mc:Choice xmlns:v="urn:schemas-microsoft-com:vml" Requires="v">
                <p:oleObj spid="_x0000_s8458" name="Equation" r:id="rId6" imgW="4483100" imgH="482600" progId="Equation.3">
                  <p:embed/>
                </p:oleObj>
              </mc:Choice>
              <mc:Fallback>
                <p:oleObj name="Equation" r:id="rId6" imgW="4483100" imgH="482600" progId="Equation.3">
                  <p:embed/>
                  <p:pic>
                    <p:nvPicPr>
                      <p:cNvPr id="118170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133600"/>
                        <a:ext cx="8686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9" name="Rectangle 13"/>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0" name="Object 14"/>
          <p:cNvGraphicFramePr>
            <a:graphicFrameLocks noChangeAspect="1"/>
          </p:cNvGraphicFramePr>
          <p:nvPr/>
        </p:nvGraphicFramePr>
        <p:xfrm>
          <a:off x="457200" y="3810000"/>
          <a:ext cx="2895600" cy="1027113"/>
        </p:xfrm>
        <a:graphic>
          <a:graphicData uri="http://schemas.openxmlformats.org/presentationml/2006/ole">
            <mc:AlternateContent xmlns:mc="http://schemas.openxmlformats.org/markup-compatibility/2006">
              <mc:Choice xmlns:v="urn:schemas-microsoft-com:vml" Requires="v">
                <p:oleObj spid="_x0000_s8459" name="Equation" r:id="rId8" imgW="1180588" imgH="418918" progId="Equation.3">
                  <p:embed/>
                </p:oleObj>
              </mc:Choice>
              <mc:Fallback>
                <p:oleObj name="Equation" r:id="rId8" imgW="1180588" imgH="418918" progId="Equation.3">
                  <p:embed/>
                  <p:pic>
                    <p:nvPicPr>
                      <p:cNvPr id="118171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3810000"/>
                        <a:ext cx="289560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1" name="Rectangle 15"/>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2" name="Object 16"/>
          <p:cNvGraphicFramePr>
            <a:graphicFrameLocks noChangeAspect="1"/>
          </p:cNvGraphicFramePr>
          <p:nvPr/>
        </p:nvGraphicFramePr>
        <p:xfrm>
          <a:off x="5105400" y="5105400"/>
          <a:ext cx="2362200" cy="1168400"/>
        </p:xfrm>
        <a:graphic>
          <a:graphicData uri="http://schemas.openxmlformats.org/presentationml/2006/ole">
            <mc:AlternateContent xmlns:mc="http://schemas.openxmlformats.org/markup-compatibility/2006">
              <mc:Choice xmlns:v="urn:schemas-microsoft-com:vml" Requires="v">
                <p:oleObj spid="_x0000_s8460" name="Equation" r:id="rId10" imgW="850531" imgH="418918" progId="Equation.3">
                  <p:embed/>
                </p:oleObj>
              </mc:Choice>
              <mc:Fallback>
                <p:oleObj name="Equation" r:id="rId10" imgW="850531" imgH="418918" progId="Equation.3">
                  <p:embed/>
                  <p:pic>
                    <p:nvPicPr>
                      <p:cNvPr id="118171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5105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3" name="Text Box 17"/>
          <p:cNvSpPr txBox="1">
            <a:spLocks noChangeArrowheads="1"/>
          </p:cNvSpPr>
          <p:nvPr/>
        </p:nvSpPr>
        <p:spPr bwMode="auto">
          <a:xfrm>
            <a:off x="228600" y="5410200"/>
            <a:ext cx="41148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Rearrange to solve for c…</a:t>
            </a:r>
          </a:p>
        </p:txBody>
      </p:sp>
      <p:sp>
        <p:nvSpPr>
          <p:cNvPr id="1181714" name="Rectangle 18"/>
          <p:cNvSpPr>
            <a:spLocks noChangeArrowheads="1"/>
          </p:cNvSpPr>
          <p:nvPr/>
        </p:nvSpPr>
        <p:spPr bwMode="auto">
          <a:xfrm>
            <a:off x="4876800" y="4953000"/>
            <a:ext cx="2971800" cy="1524000"/>
          </a:xfrm>
          <a:prstGeom prst="rect">
            <a:avLst/>
          </a:prstGeom>
          <a:noFill/>
          <a:ln w="12700">
            <a:solidFill>
              <a:schemeClr val="bg2"/>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5" name="Line 19"/>
          <p:cNvSpPr>
            <a:spLocks noChangeShapeType="1"/>
          </p:cNvSpPr>
          <p:nvPr/>
        </p:nvSpPr>
        <p:spPr bwMode="auto">
          <a:xfrm flipV="1">
            <a:off x="1828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6" name="Line 20"/>
          <p:cNvSpPr>
            <a:spLocks noChangeShapeType="1"/>
          </p:cNvSpPr>
          <p:nvPr/>
        </p:nvSpPr>
        <p:spPr bwMode="auto">
          <a:xfrm flipV="1">
            <a:off x="5257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145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1708"/>
                                        </p:tgtEl>
                                        <p:attrNameLst>
                                          <p:attrName>style.visibility</p:attrName>
                                        </p:attrNameLst>
                                      </p:cBhvr>
                                      <p:to>
                                        <p:strVal val="visible"/>
                                      </p:to>
                                    </p:set>
                                    <p:animEffect transition="in" filter="dissolve">
                                      <p:cBhvr>
                                        <p:cTn id="7" dur="500"/>
                                        <p:tgtEl>
                                          <p:spTgt spid="1181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1715"/>
                                        </p:tgtEl>
                                        <p:attrNameLst>
                                          <p:attrName>style.visibility</p:attrName>
                                        </p:attrNameLst>
                                      </p:cBhvr>
                                      <p:to>
                                        <p:strVal val="visible"/>
                                      </p:to>
                                    </p:set>
                                    <p:animEffect transition="in" filter="dissolve">
                                      <p:cBhvr>
                                        <p:cTn id="12" dur="500"/>
                                        <p:tgtEl>
                                          <p:spTgt spid="11817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1716"/>
                                        </p:tgtEl>
                                        <p:attrNameLst>
                                          <p:attrName>style.visibility</p:attrName>
                                        </p:attrNameLst>
                                      </p:cBhvr>
                                      <p:to>
                                        <p:strVal val="visible"/>
                                      </p:to>
                                    </p:set>
                                    <p:animEffect transition="in" filter="dissolve">
                                      <p:cBhvr>
                                        <p:cTn id="17" dur="500"/>
                                        <p:tgtEl>
                                          <p:spTgt spid="11817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1703"/>
                                        </p:tgtEl>
                                        <p:attrNameLst>
                                          <p:attrName>style.visibility</p:attrName>
                                        </p:attrNameLst>
                                      </p:cBhvr>
                                      <p:to>
                                        <p:strVal val="visible"/>
                                      </p:to>
                                    </p:set>
                                    <p:animEffect transition="in" filter="dissolve">
                                      <p:cBhvr>
                                        <p:cTn id="22" dur="500"/>
                                        <p:tgtEl>
                                          <p:spTgt spid="11817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81710"/>
                                        </p:tgtEl>
                                        <p:attrNameLst>
                                          <p:attrName>style.visibility</p:attrName>
                                        </p:attrNameLst>
                                      </p:cBhvr>
                                      <p:to>
                                        <p:strVal val="visible"/>
                                      </p:to>
                                    </p:set>
                                    <p:animEffect transition="in" filter="dissolve">
                                      <p:cBhvr>
                                        <p:cTn id="27" dur="500"/>
                                        <p:tgtEl>
                                          <p:spTgt spid="11817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81713"/>
                                        </p:tgtEl>
                                        <p:attrNameLst>
                                          <p:attrName>style.visibility</p:attrName>
                                        </p:attrNameLst>
                                      </p:cBhvr>
                                      <p:to>
                                        <p:strVal val="visible"/>
                                      </p:to>
                                    </p:set>
                                    <p:animEffect transition="in" filter="dissolve">
                                      <p:cBhvr>
                                        <p:cTn id="32" dur="500"/>
                                        <p:tgtEl>
                                          <p:spTgt spid="11817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81714"/>
                                        </p:tgtEl>
                                        <p:attrNameLst>
                                          <p:attrName>style.visibility</p:attrName>
                                        </p:attrNameLst>
                                      </p:cBhvr>
                                      <p:to>
                                        <p:strVal val="visible"/>
                                      </p:to>
                                    </p:set>
                                    <p:animEffect transition="in" filter="dissolve">
                                      <p:cBhvr>
                                        <p:cTn id="37" dur="500"/>
                                        <p:tgtEl>
                                          <p:spTgt spid="1181714"/>
                                        </p:tgtEl>
                                      </p:cBhvr>
                                    </p:animEffect>
                                  </p:childTnLst>
                                </p:cTn>
                              </p:par>
                              <p:par>
                                <p:cTn id="38" presetID="9" presetClass="entr" presetSubtype="0" fill="hold" nodeType="withEffect">
                                  <p:stCondLst>
                                    <p:cond delay="0"/>
                                  </p:stCondLst>
                                  <p:childTnLst>
                                    <p:set>
                                      <p:cBhvr>
                                        <p:cTn id="39" dur="1" fill="hold">
                                          <p:stCondLst>
                                            <p:cond delay="0"/>
                                          </p:stCondLst>
                                        </p:cTn>
                                        <p:tgtEl>
                                          <p:spTgt spid="1181712"/>
                                        </p:tgtEl>
                                        <p:attrNameLst>
                                          <p:attrName>style.visibility</p:attrName>
                                        </p:attrNameLst>
                                      </p:cBhvr>
                                      <p:to>
                                        <p:strVal val="visible"/>
                                      </p:to>
                                    </p:set>
                                    <p:animEffect transition="in" filter="dissolve">
                                      <p:cBhvr>
                                        <p:cTn id="40" dur="500"/>
                                        <p:tgtEl>
                                          <p:spTgt spid="1181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03" grpId="0"/>
      <p:bldP spid="1181713" grpId="0"/>
      <p:bldP spid="1181714" grpId="0" animBg="1"/>
      <p:bldP spid="1181715" grpId="0" animBg="1"/>
      <p:bldP spid="11817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ext Box 2"/>
          <p:cNvSpPr txBox="1">
            <a:spLocks noChangeArrowheads="1"/>
          </p:cNvSpPr>
          <p:nvPr/>
        </p:nvSpPr>
        <p:spPr bwMode="auto">
          <a:xfrm>
            <a:off x="152400" y="228600"/>
            <a:ext cx="8763000" cy="2000548"/>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Rossby </a:t>
            </a:r>
            <a:r>
              <a:rPr lang="en-US" sz="2400" dirty="0">
                <a:solidFill>
                  <a:srgbClr val="000000"/>
                </a:solidFill>
                <a:latin typeface="Arial"/>
              </a:rPr>
              <a:t>W</a:t>
            </a:r>
            <a:r>
              <a:rPr kumimoji="0" lang="en-US" sz="2400" b="0" i="0" u="none" strike="noStrike" kern="1200" cap="none" spc="0" normalizeH="0" baseline="0" noProof="0" dirty="0" err="1">
                <a:ln>
                  <a:noFill/>
                </a:ln>
                <a:solidFill>
                  <a:srgbClr val="000000"/>
                </a:solidFill>
                <a:effectLst/>
                <a:uLnTx/>
                <a:uFillTx/>
                <a:latin typeface="Arial"/>
                <a:ea typeface="+mn-ea"/>
                <a:cs typeface="+mn-cs"/>
              </a:rPr>
              <a:t>ave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lang="en-US" sz="2400" dirty="0">
                <a:solidFill>
                  <a:srgbClr val="000000"/>
                </a:solidFill>
                <a:latin typeface="Arial"/>
              </a:rPr>
              <a:t>h</a:t>
            </a:r>
            <a:r>
              <a:rPr kumimoji="0" lang="en-US" sz="2400" b="0" i="0" u="none" strike="noStrike" kern="1200" cap="none" spc="0" normalizeH="0" baseline="0" noProof="0" dirty="0" err="1">
                <a:ln>
                  <a:noFill/>
                </a:ln>
                <a:solidFill>
                  <a:srgbClr val="000000"/>
                </a:solidFill>
                <a:effectLst/>
                <a:uLnTx/>
                <a:uFillTx/>
                <a:latin typeface="Arial"/>
                <a:ea typeface="+mn-ea"/>
                <a:cs typeface="+mn-cs"/>
              </a:rPr>
              <a:t>euristics</a:t>
            </a:r>
            <a:r>
              <a:rPr lang="en-US" sz="2400" dirty="0">
                <a:solidFill>
                  <a:srgbClr val="000000"/>
                </a:solidFill>
                <a:latin typeface="Arial"/>
              </a:rPr>
              <a:t> and </a:t>
            </a:r>
            <a:r>
              <a:rPr kumimoji="0" lang="en-US" sz="2400" b="0" i="0" u="none" strike="noStrike" kern="1200" cap="none" spc="0" normalizeH="0" baseline="0" noProof="0" dirty="0">
                <a:ln>
                  <a:noFill/>
                </a:ln>
                <a:solidFill>
                  <a:srgbClr val="000000"/>
                </a:solidFill>
                <a:effectLst/>
                <a:uLnTx/>
                <a:uFillTx/>
                <a:latin typeface="Arial"/>
                <a:ea typeface="+mn-ea"/>
                <a:cs typeface="+mn-cs"/>
              </a:rPr>
              <a:t>mnemonics</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Physically, how can we understand tendency for </a:t>
            </a:r>
            <a:r>
              <a:rPr kumimoji="0" lang="en-US" sz="2000" b="0" i="0" u="none" strike="noStrike" kern="1200" cap="none" spc="0" normalizeH="0" baseline="0" noProof="0" dirty="0" err="1">
                <a:ln>
                  <a:noFill/>
                </a:ln>
                <a:solidFill>
                  <a:srgbClr val="000000"/>
                </a:solidFill>
                <a:effectLst/>
                <a:uLnTx/>
                <a:uFillTx/>
                <a:latin typeface="Arial"/>
                <a:ea typeface="+mn-ea"/>
                <a:cs typeface="+mn-cs"/>
              </a:rPr>
              <a:t>Rossby</a:t>
            </a:r>
            <a:r>
              <a:rPr kumimoji="0" lang="en-US" sz="2000" b="0" i="0" u="none" strike="noStrike" kern="1200" cap="none" spc="0" normalizeH="0" baseline="0" noProof="0" dirty="0">
                <a:ln>
                  <a:noFill/>
                </a:ln>
                <a:solidFill>
                  <a:srgbClr val="000000"/>
                </a:solidFill>
                <a:effectLst/>
                <a:uLnTx/>
                <a:uFillTx/>
                <a:latin typeface="Arial"/>
                <a:ea typeface="+mn-ea"/>
                <a:cs typeface="+mn-cs"/>
              </a:rPr>
              <a:t> waves to propagate </a:t>
            </a:r>
            <a:r>
              <a:rPr kumimoji="0" lang="en-US" sz="2000" b="1" i="1" u="none" strike="noStrike" kern="1200" cap="none" spc="0" normalizeH="0" baseline="0" noProof="0" dirty="0">
                <a:ln>
                  <a:noFill/>
                </a:ln>
                <a:solidFill>
                  <a:srgbClr val="FF0000"/>
                </a:solidFill>
                <a:effectLst/>
                <a:uLnTx/>
                <a:uFillTx/>
                <a:latin typeface="Arial"/>
                <a:ea typeface="+mn-ea"/>
                <a:cs typeface="+mn-cs"/>
              </a:rPr>
              <a:t>westward</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000000"/>
                </a:solidFill>
                <a:effectLst/>
                <a:uLnTx/>
                <a:uFillTx/>
                <a:latin typeface="Arial"/>
                <a:ea typeface="+mn-ea"/>
                <a:cs typeface="+mn-cs"/>
              </a:rPr>
              <a:t>relative to the flow</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This is related to the “beta-effect”, motion related to the </a:t>
            </a:r>
            <a:r>
              <a:rPr kumimoji="0" lang="en-US" sz="2000" b="0" i="1" u="none" strike="noStrike" kern="1200" cap="none" spc="0" normalizeH="0" baseline="0" noProof="0" dirty="0">
                <a:ln>
                  <a:noFill/>
                </a:ln>
                <a:solidFill>
                  <a:srgbClr val="000000"/>
                </a:solidFill>
                <a:effectLst/>
                <a:uLnTx/>
                <a:uFillTx/>
                <a:latin typeface="Arial"/>
                <a:ea typeface="+mn-ea"/>
                <a:cs typeface="+mn-cs"/>
              </a:rPr>
              <a:t>advection of planetary </a:t>
            </a:r>
            <a:r>
              <a:rPr kumimoji="0" lang="en-US" sz="2000" b="0" i="1" u="none" strike="noStrike" kern="1200" cap="none" spc="0" normalizeH="0" baseline="0" noProof="0" dirty="0" err="1">
                <a:ln>
                  <a:noFill/>
                </a:ln>
                <a:solidFill>
                  <a:srgbClr val="000000"/>
                </a:solidFill>
                <a:effectLst/>
                <a:uLnTx/>
                <a:uFillTx/>
                <a:latin typeface="Arial"/>
                <a:ea typeface="+mn-ea"/>
                <a:cs typeface="+mn-cs"/>
              </a:rPr>
              <a:t>vorticity</a:t>
            </a:r>
            <a:r>
              <a:rPr kumimoji="0" lang="en-US" sz="2000" b="0" i="0" u="none" strike="noStrike" kern="1200" cap="none" spc="0" normalizeH="0" baseline="0" noProof="0" dirty="0">
                <a:ln>
                  <a:noFill/>
                </a:ln>
                <a:solidFill>
                  <a:srgbClr val="000000"/>
                </a:solidFill>
                <a:effectLst/>
                <a:uLnTx/>
                <a:uFillTx/>
                <a:latin typeface="Arial"/>
                <a:ea typeface="+mn-ea"/>
                <a:cs typeface="+mn-cs"/>
              </a:rPr>
              <a:t> (the fact that f changes with latitude)</a:t>
            </a:r>
          </a:p>
        </p:txBody>
      </p:sp>
      <p:grpSp>
        <p:nvGrpSpPr>
          <p:cNvPr id="2" name="Group 3"/>
          <p:cNvGrpSpPr>
            <a:grpSpLocks/>
          </p:cNvGrpSpPr>
          <p:nvPr/>
        </p:nvGrpSpPr>
        <p:grpSpPr bwMode="auto">
          <a:xfrm>
            <a:off x="304800" y="3983038"/>
            <a:ext cx="7924800" cy="2874962"/>
            <a:chOff x="1872" y="3888"/>
            <a:chExt cx="8208" cy="4528"/>
          </a:xfrm>
        </p:grpSpPr>
        <p:grpSp>
          <p:nvGrpSpPr>
            <p:cNvPr id="3" name="Group 4"/>
            <p:cNvGrpSpPr>
              <a:grpSpLocks/>
            </p:cNvGrpSpPr>
            <p:nvPr/>
          </p:nvGrpSpPr>
          <p:grpSpPr bwMode="auto">
            <a:xfrm>
              <a:off x="1872" y="3888"/>
              <a:ext cx="8208" cy="2258"/>
              <a:chOff x="1728" y="7362"/>
              <a:chExt cx="8208" cy="2258"/>
            </a:xfrm>
          </p:grpSpPr>
          <p:sp>
            <p:nvSpPr>
              <p:cNvPr id="1228805" name="Freeform 5"/>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6" name="Freeform 6"/>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7"/>
            <p:cNvGrpSpPr>
              <a:grpSpLocks/>
            </p:cNvGrpSpPr>
            <p:nvPr/>
          </p:nvGrpSpPr>
          <p:grpSpPr bwMode="auto">
            <a:xfrm>
              <a:off x="1872" y="5184"/>
              <a:ext cx="8208" cy="3232"/>
              <a:chOff x="1728" y="8610"/>
              <a:chExt cx="8208" cy="3232"/>
            </a:xfrm>
          </p:grpSpPr>
          <p:sp>
            <p:nvSpPr>
              <p:cNvPr id="1228808" name="Freeform 8"/>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9" name="Freeform 9"/>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0" name="Freeform 10"/>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1" name="Line 11"/>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228812" name="Line 12"/>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3" name="Line 13"/>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4" name="Text Box 14"/>
          <p:cNvSpPr txBox="1">
            <a:spLocks noChangeArrowheads="1"/>
          </p:cNvSpPr>
          <p:nvPr/>
        </p:nvSpPr>
        <p:spPr bwMode="auto">
          <a:xfrm>
            <a:off x="381000" y="2590800"/>
            <a:ext cx="35052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trough axis, in northerly flow, larger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 trough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5" name="Line 15"/>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6" name="Text Box 16"/>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17" name="Line 17"/>
          <p:cNvSpPr>
            <a:spLocks noChangeShapeType="1"/>
          </p:cNvSpPr>
          <p:nvPr/>
        </p:nvSpPr>
        <p:spPr bwMode="auto">
          <a:xfrm>
            <a:off x="2590800" y="3733800"/>
            <a:ext cx="228600" cy="9906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8" name="Text Box 18"/>
          <p:cNvSpPr txBox="1">
            <a:spLocks noChangeArrowheads="1"/>
          </p:cNvSpPr>
          <p:nvPr/>
        </p:nvSpPr>
        <p:spPr bwMode="auto">
          <a:xfrm>
            <a:off x="4572000" y="2667000"/>
            <a:ext cx="33528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ridge axis, in southerly flow, smaller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ridge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9" name="Line 19"/>
          <p:cNvSpPr>
            <a:spLocks noChangeShapeType="1"/>
          </p:cNvSpPr>
          <p:nvPr/>
        </p:nvSpPr>
        <p:spPr bwMode="auto">
          <a:xfrm>
            <a:off x="5410200" y="3886200"/>
            <a:ext cx="304800" cy="7620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0" name="Text Box 20"/>
          <p:cNvSpPr txBox="1">
            <a:spLocks noChangeArrowheads="1"/>
          </p:cNvSpPr>
          <p:nvPr/>
        </p:nvSpPr>
        <p:spPr bwMode="auto">
          <a:xfrm>
            <a:off x="228600" y="6019800"/>
            <a:ext cx="3276600" cy="685800"/>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rPr>
              <a:t>Result: whole pattern propagates westward against vorticity advection, which acts to push pattern eastward</a:t>
            </a: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21" name="Line 21"/>
          <p:cNvSpPr>
            <a:spLocks noChangeShapeType="1"/>
          </p:cNvSpPr>
          <p:nvPr/>
        </p:nvSpPr>
        <p:spPr bwMode="auto">
          <a:xfrm flipH="1">
            <a:off x="63246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2" name="Line 22"/>
          <p:cNvSpPr>
            <a:spLocks noChangeShapeType="1"/>
          </p:cNvSpPr>
          <p:nvPr/>
        </p:nvSpPr>
        <p:spPr bwMode="auto">
          <a:xfrm flipH="1">
            <a:off x="3657600" y="5638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3" name="Line 23"/>
          <p:cNvSpPr>
            <a:spLocks noChangeShapeType="1"/>
          </p:cNvSpPr>
          <p:nvPr/>
        </p:nvSpPr>
        <p:spPr bwMode="auto">
          <a:xfrm flipH="1">
            <a:off x="12954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3358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23"/>
                                        </p:tgtEl>
                                        <p:attrNameLst>
                                          <p:attrName>style.visibility</p:attrName>
                                        </p:attrNameLst>
                                      </p:cBhvr>
                                      <p:to>
                                        <p:strVal val="visible"/>
                                      </p:to>
                                    </p:set>
                                    <p:animEffect transition="in" filter="dissolve">
                                      <p:cBhvr>
                                        <p:cTn id="7" dur="500"/>
                                        <p:tgtEl>
                                          <p:spTgt spid="12288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22"/>
                                        </p:tgtEl>
                                        <p:attrNameLst>
                                          <p:attrName>style.visibility</p:attrName>
                                        </p:attrNameLst>
                                      </p:cBhvr>
                                      <p:to>
                                        <p:strVal val="visible"/>
                                      </p:to>
                                    </p:set>
                                    <p:animEffect transition="in" filter="dissolve">
                                      <p:cBhvr>
                                        <p:cTn id="10" dur="500"/>
                                        <p:tgtEl>
                                          <p:spTgt spid="12288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8821"/>
                                        </p:tgtEl>
                                        <p:attrNameLst>
                                          <p:attrName>style.visibility</p:attrName>
                                        </p:attrNameLst>
                                      </p:cBhvr>
                                      <p:to>
                                        <p:strVal val="visible"/>
                                      </p:to>
                                    </p:set>
                                    <p:animEffect transition="in" filter="dissolve">
                                      <p:cBhvr>
                                        <p:cTn id="13" dur="500"/>
                                        <p:tgtEl>
                                          <p:spTgt spid="1228821"/>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01667 -0.00138 L -0.10834 -0.00138 " pathEditMode="relative" rAng="0" ptsTypes="AA">
                                      <p:cBhvr>
                                        <p:cTn id="17" dur="2000" fill="hold"/>
                                        <p:tgtEl>
                                          <p:spTgt spid="2"/>
                                        </p:tgtEl>
                                        <p:attrNameLst>
                                          <p:attrName>ppt_x</p:attrName>
                                          <p:attrName>ppt_y</p:attrName>
                                        </p:attrNameLst>
                                      </p:cBhvr>
                                      <p:rCtr x="-46" y="0"/>
                                    </p:animMotion>
                                  </p:childTnLst>
                                </p:cTn>
                              </p:par>
                              <p:par>
                                <p:cTn id="18" presetID="35" presetClass="path" presetSubtype="0" accel="50000" decel="50000" fill="hold" grpId="1" nodeType="withEffect">
                                  <p:stCondLst>
                                    <p:cond delay="0"/>
                                  </p:stCondLst>
                                  <p:childTnLst>
                                    <p:animMotion origin="layout" path="M 3.33333E-6 2.31214E-6 L -0.11667 2.31214E-6 " pathEditMode="relative" rAng="0" ptsTypes="AA">
                                      <p:cBhvr>
                                        <p:cTn id="19" dur="2000" fill="hold"/>
                                        <p:tgtEl>
                                          <p:spTgt spid="1228821"/>
                                        </p:tgtEl>
                                        <p:attrNameLst>
                                          <p:attrName>ppt_x</p:attrName>
                                          <p:attrName>ppt_y</p:attrName>
                                        </p:attrNameLst>
                                      </p:cBhvr>
                                      <p:rCtr x="-58" y="0"/>
                                    </p:animMotion>
                                  </p:childTnLst>
                                </p:cTn>
                              </p:par>
                              <p:par>
                                <p:cTn id="20" presetID="35" presetClass="path" presetSubtype="0" accel="50000" decel="50000" fill="hold" grpId="1" nodeType="withEffect">
                                  <p:stCondLst>
                                    <p:cond delay="0"/>
                                  </p:stCondLst>
                                  <p:childTnLst>
                                    <p:animMotion origin="layout" path="M 0.025 5.78035E-8 L -0.08334 5.78035E-8 " pathEditMode="relative" rAng="0" ptsTypes="AA">
                                      <p:cBhvr>
                                        <p:cTn id="21" dur="2000" fill="hold"/>
                                        <p:tgtEl>
                                          <p:spTgt spid="1228822"/>
                                        </p:tgtEl>
                                        <p:attrNameLst>
                                          <p:attrName>ppt_x</p:attrName>
                                          <p:attrName>ppt_y</p:attrName>
                                        </p:attrNameLst>
                                      </p:cBhvr>
                                      <p:rCtr x="-54" y="0"/>
                                    </p:animMotion>
                                  </p:childTnLst>
                                </p:cTn>
                              </p:par>
                              <p:par>
                                <p:cTn id="22" presetID="35" presetClass="path" presetSubtype="0" accel="50000" decel="50000" fill="hold" grpId="1" nodeType="withEffect">
                                  <p:stCondLst>
                                    <p:cond delay="0"/>
                                  </p:stCondLst>
                                  <p:childTnLst>
                                    <p:animMotion origin="layout" path="M 0.0 2.31214E-6 L -0.11667 2.31214E-6 " pathEditMode="relative" rAng="0" ptsTypes="AA">
                                      <p:cBhvr>
                                        <p:cTn id="23" dur="2000" fill="hold"/>
                                        <p:tgtEl>
                                          <p:spTgt spid="1228823"/>
                                        </p:tgtEl>
                                        <p:attrNameLst>
                                          <p:attrName>ppt_x</p:attrName>
                                          <p:attrName>ppt_y</p:attrName>
                                        </p:attrNameLst>
                                      </p:cBhvr>
                                      <p:rCtr x="-58" y="0"/>
                                    </p:animMotion>
                                  </p:childTnLst>
                                </p:cTn>
                              </p:par>
                              <p:par>
                                <p:cTn id="24" presetID="35" presetClass="path" presetSubtype="0" accel="50000" decel="50000" fill="hold" grpId="0" nodeType="withEffect">
                                  <p:stCondLst>
                                    <p:cond delay="0"/>
                                  </p:stCondLst>
                                  <p:childTnLst>
                                    <p:animMotion origin="layout" path="M 0.0 -2.48555E-6 L -0.11667 -2.48555E-6 " pathEditMode="relative" rAng="0" ptsTypes="AA">
                                      <p:cBhvr>
                                        <p:cTn id="25" dur="2000" fill="hold"/>
                                        <p:tgtEl>
                                          <p:spTgt spid="1228812"/>
                                        </p:tgtEl>
                                        <p:attrNameLst>
                                          <p:attrName>ppt_x</p:attrName>
                                          <p:attrName>ppt_y</p:attrName>
                                        </p:attrNameLst>
                                      </p:cBhvr>
                                      <p:rCtr x="-58" y="0"/>
                                    </p:animMotion>
                                  </p:childTnLst>
                                </p:cTn>
                              </p:par>
                              <p:par>
                                <p:cTn id="26" presetID="35" presetClass="path" presetSubtype="0" accel="50000" decel="50000" fill="hold" grpId="0" nodeType="withEffect">
                                  <p:stCondLst>
                                    <p:cond delay="0"/>
                                  </p:stCondLst>
                                  <p:childTnLst>
                                    <p:animMotion origin="layout" path="M -3.33333E-6 -2.48555E-6 L -0.11666 -2.48555E-6 " pathEditMode="relative" rAng="0" ptsTypes="AA">
                                      <p:cBhvr>
                                        <p:cTn id="27" dur="2000" fill="hold"/>
                                        <p:tgtEl>
                                          <p:spTgt spid="1228813"/>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2" grpId="0" animBg="1"/>
      <p:bldP spid="1228813" grpId="0" animBg="1"/>
      <p:bldP spid="1228821" grpId="0" animBg="1"/>
      <p:bldP spid="1228821" grpId="1" animBg="1"/>
      <p:bldP spid="1228822" grpId="0" animBg="1"/>
      <p:bldP spid="1228822" grpId="1" animBg="1"/>
      <p:bldP spid="1228823" grpId="0" animBg="1"/>
      <p:bldP spid="122882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76200" y="3186113"/>
            <a:ext cx="9144000" cy="0"/>
          </a:xfrm>
          <a:prstGeom prst="rect">
            <a:avLst/>
          </a:prstGeom>
          <a:noFill/>
          <a:ln w="12700">
            <a:no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3" name="Freeform 8"/>
          <p:cNvSpPr>
            <a:spLocks/>
          </p:cNvSpPr>
          <p:nvPr/>
        </p:nvSpPr>
        <p:spPr bwMode="auto">
          <a:xfrm>
            <a:off x="307975" y="2708275"/>
            <a:ext cx="7540625" cy="1624013"/>
          </a:xfrm>
          <a:custGeom>
            <a:avLst/>
            <a:gdLst>
              <a:gd name="T0" fmla="*/ 0 w 4750"/>
              <a:gd name="T1" fmla="*/ 2147483647 h 1023"/>
              <a:gd name="T2" fmla="*/ 2147483647 w 4750"/>
              <a:gd name="T3" fmla="*/ 2147483647 h 1023"/>
              <a:gd name="T4" fmla="*/ 2147483647 w 4750"/>
              <a:gd name="T5" fmla="*/ 2147483647 h 1023"/>
              <a:gd name="T6" fmla="*/ 2147483647 w 4750"/>
              <a:gd name="T7" fmla="*/ 2147483647 h 1023"/>
              <a:gd name="T8" fmla="*/ 2147483647 w 4750"/>
              <a:gd name="T9" fmla="*/ 2147483647 h 1023"/>
              <a:gd name="T10" fmla="*/ 2147483647 w 4750"/>
              <a:gd name="T11" fmla="*/ 2147483647 h 1023"/>
              <a:gd name="T12" fmla="*/ 2147483647 w 4750"/>
              <a:gd name="T13" fmla="*/ 2147483647 h 1023"/>
              <a:gd name="T14" fmla="*/ 2147483647 w 4750"/>
              <a:gd name="T15" fmla="*/ 2147483647 h 1023"/>
              <a:gd name="T16" fmla="*/ 2147483647 w 4750"/>
              <a:gd name="T17" fmla="*/ 2147483647 h 1023"/>
              <a:gd name="T18" fmla="*/ 2147483647 w 4750"/>
              <a:gd name="T19" fmla="*/ 2147483647 h 1023"/>
              <a:gd name="T20" fmla="*/ 2147483647 w 4750"/>
              <a:gd name="T21" fmla="*/ 2147483647 h 10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50"/>
              <a:gd name="T34" fmla="*/ 0 h 1023"/>
              <a:gd name="T35" fmla="*/ 4750 w 4750"/>
              <a:gd name="T36" fmla="*/ 1023 h 10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50" h="1023">
                <a:moveTo>
                  <a:pt x="0" y="827"/>
                </a:moveTo>
                <a:cubicBezTo>
                  <a:pt x="46" y="777"/>
                  <a:pt x="158" y="647"/>
                  <a:pt x="284" y="525"/>
                </a:cubicBezTo>
                <a:cubicBezTo>
                  <a:pt x="410" y="403"/>
                  <a:pt x="604" y="171"/>
                  <a:pt x="759" y="95"/>
                </a:cubicBezTo>
                <a:cubicBezTo>
                  <a:pt x="914" y="19"/>
                  <a:pt x="1050" y="7"/>
                  <a:pt x="1216" y="68"/>
                </a:cubicBezTo>
                <a:cubicBezTo>
                  <a:pt x="1382" y="129"/>
                  <a:pt x="1591" y="315"/>
                  <a:pt x="1756" y="461"/>
                </a:cubicBezTo>
                <a:cubicBezTo>
                  <a:pt x="1921" y="607"/>
                  <a:pt x="2044" y="867"/>
                  <a:pt x="2204" y="945"/>
                </a:cubicBezTo>
                <a:cubicBezTo>
                  <a:pt x="2364" y="1023"/>
                  <a:pt x="2556" y="1015"/>
                  <a:pt x="2716" y="927"/>
                </a:cubicBezTo>
                <a:cubicBezTo>
                  <a:pt x="2876" y="839"/>
                  <a:pt x="2993" y="561"/>
                  <a:pt x="3164" y="415"/>
                </a:cubicBezTo>
                <a:cubicBezTo>
                  <a:pt x="3335" y="269"/>
                  <a:pt x="3548" y="98"/>
                  <a:pt x="3740" y="49"/>
                </a:cubicBezTo>
                <a:cubicBezTo>
                  <a:pt x="3932" y="0"/>
                  <a:pt x="4150" y="34"/>
                  <a:pt x="4318" y="118"/>
                </a:cubicBezTo>
                <a:cubicBezTo>
                  <a:pt x="4486" y="202"/>
                  <a:pt x="4630" y="370"/>
                  <a:pt x="4750" y="550"/>
                </a:cubicBezTo>
              </a:path>
            </a:pathLst>
          </a:custGeom>
          <a:noFill/>
          <a:ln w="12700" cap="flat" cmpd="sng">
            <a:solidFill>
              <a:schemeClr val="bg2"/>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6" name="Text Box 14"/>
          <p:cNvSpPr txBox="1">
            <a:spLocks noChangeArrowheads="1"/>
          </p:cNvSpPr>
          <p:nvPr/>
        </p:nvSpPr>
        <p:spPr bwMode="auto">
          <a:xfrm>
            <a:off x="4876800" y="4495800"/>
            <a:ext cx="3200400" cy="1169988"/>
          </a:xfrm>
          <a:prstGeom prst="rect">
            <a:avLst/>
          </a:prstGeom>
          <a:noFill/>
          <a:ln w="12700">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f</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has decreased,</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sym typeface="Symbol" pitchFamily="18" charset="2"/>
              </a:rPr>
              <a:t>   increases to compensate:  cyclonic turn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p>
        </p:txBody>
      </p:sp>
      <p:sp>
        <p:nvSpPr>
          <p:cNvPr id="1175568" name="Line 16"/>
          <p:cNvSpPr>
            <a:spLocks noChangeShapeType="1"/>
          </p:cNvSpPr>
          <p:nvPr/>
        </p:nvSpPr>
        <p:spPr bwMode="auto">
          <a:xfrm flipH="1" flipV="1">
            <a:off x="4343400" y="4419600"/>
            <a:ext cx="533400" cy="304800"/>
          </a:xfrm>
          <a:prstGeom prst="line">
            <a:avLst/>
          </a:prstGeom>
          <a:noFill/>
          <a:ln w="12700">
            <a:solidFill>
              <a:srgbClr val="00FF00"/>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70" name="Freeform 18"/>
          <p:cNvSpPr>
            <a:spLocks/>
          </p:cNvSpPr>
          <p:nvPr/>
        </p:nvSpPr>
        <p:spPr bwMode="auto">
          <a:xfrm flipH="1">
            <a:off x="1447800" y="2438400"/>
            <a:ext cx="341313"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7" name="Line 19"/>
          <p:cNvSpPr>
            <a:spLocks noChangeShapeType="1"/>
          </p:cNvSpPr>
          <p:nvPr/>
        </p:nvSpPr>
        <p:spPr bwMode="auto">
          <a:xfrm flipV="1">
            <a:off x="83820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8" name="Text Box 20"/>
          <p:cNvSpPr txBox="1">
            <a:spLocks noChangeArrowheads="1"/>
          </p:cNvSpPr>
          <p:nvPr/>
        </p:nvSpPr>
        <p:spPr bwMode="auto">
          <a:xfrm>
            <a:off x="80772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5561" name="Oval 9"/>
          <p:cNvSpPr>
            <a:spLocks noChangeArrowheads="1"/>
          </p:cNvSpPr>
          <p:nvPr/>
        </p:nvSpPr>
        <p:spPr bwMode="auto">
          <a:xfrm>
            <a:off x="152400" y="38100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5" name="Oval 13"/>
          <p:cNvSpPr>
            <a:spLocks noChangeArrowheads="1"/>
          </p:cNvSpPr>
          <p:nvPr/>
        </p:nvSpPr>
        <p:spPr bwMode="auto">
          <a:xfrm>
            <a:off x="1752600" y="25908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9" name="Freeform 17"/>
          <p:cNvSpPr>
            <a:spLocks/>
          </p:cNvSpPr>
          <p:nvPr/>
        </p:nvSpPr>
        <p:spPr bwMode="auto">
          <a:xfrm>
            <a:off x="1947863" y="2438400"/>
            <a:ext cx="341312"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72" name="TextBox 14"/>
          <p:cNvSpPr txBox="1">
            <a:spLocks noChangeArrowheads="1"/>
          </p:cNvSpPr>
          <p:nvPr/>
        </p:nvSpPr>
        <p:spPr bwMode="auto">
          <a:xfrm>
            <a:off x="152400" y="37338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1</a:t>
            </a:r>
          </a:p>
        </p:txBody>
      </p:sp>
      <p:sp>
        <p:nvSpPr>
          <p:cNvPr id="40973" name="TextBox 15"/>
          <p:cNvSpPr txBox="1">
            <a:spLocks noChangeArrowheads="1"/>
          </p:cNvSpPr>
          <p:nvPr/>
        </p:nvSpPr>
        <p:spPr bwMode="auto">
          <a:xfrm>
            <a:off x="1752600" y="2514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2</a:t>
            </a:r>
          </a:p>
        </p:txBody>
      </p:sp>
      <p:sp>
        <p:nvSpPr>
          <p:cNvPr id="40975" name="TextBox 16"/>
          <p:cNvSpPr txBox="1">
            <a:spLocks noChangeArrowheads="1"/>
          </p:cNvSpPr>
          <p:nvPr/>
        </p:nvSpPr>
        <p:spPr bwMode="auto">
          <a:xfrm>
            <a:off x="4038600" y="4038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3</a:t>
            </a:r>
          </a:p>
        </p:txBody>
      </p:sp>
      <p:sp>
        <p:nvSpPr>
          <p:cNvPr id="20" name="Freeform 17"/>
          <p:cNvSpPr>
            <a:spLocks/>
          </p:cNvSpPr>
          <p:nvPr/>
        </p:nvSpPr>
        <p:spPr bwMode="auto">
          <a:xfrm>
            <a:off x="4154488" y="4005263"/>
            <a:ext cx="341312"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18"/>
          <p:cNvSpPr>
            <a:spLocks/>
          </p:cNvSpPr>
          <p:nvPr/>
        </p:nvSpPr>
        <p:spPr bwMode="auto">
          <a:xfrm flipH="1">
            <a:off x="3733800" y="4005263"/>
            <a:ext cx="341313"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TextBox 1">
            <a:extLst>
              <a:ext uri="{FF2B5EF4-FFF2-40B4-BE49-F238E27FC236}">
                <a16:creationId xmlns:a16="http://schemas.microsoft.com/office/drawing/2014/main" id="{EC4DC75A-0A27-974B-B39A-98A0027FBDD1}"/>
              </a:ext>
            </a:extLst>
          </p:cNvPr>
          <p:cNvSpPr txBox="1"/>
          <p:nvPr/>
        </p:nvSpPr>
        <p:spPr>
          <a:xfrm>
            <a:off x="3490175" y="643944"/>
            <a:ext cx="1184940" cy="369332"/>
          </a:xfrm>
          <a:prstGeom prst="rect">
            <a:avLst/>
          </a:prstGeom>
          <a:noFill/>
        </p:spPr>
        <p:txBody>
          <a:bodyPr wrap="none" rtlCol="0">
            <a:spAutoFit/>
          </a:bodyPr>
          <a:lstStyle/>
          <a:p>
            <a:r>
              <a:rPr lang="en-US" dirty="0">
                <a:solidFill>
                  <a:srgbClr val="FF0000"/>
                </a:solidFill>
              </a:rPr>
              <a:t>animation</a:t>
            </a:r>
          </a:p>
        </p:txBody>
      </p:sp>
    </p:spTree>
    <p:extLst>
      <p:ext uri="{BB962C8B-B14F-4D97-AF65-F5344CB8AC3E}">
        <p14:creationId xmlns:p14="http://schemas.microsoft.com/office/powerpoint/2010/main" val="11766615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56069E-6 C 0.00764 -0.0104 0.02952 -0.04185 0.04601 -0.06289 C 0.0625 -0.08393 0.08264 -0.10936 0.09844 -0.12624 C 0.11424 -0.14312 0.12882 -0.15815 0.14098 -0.16485 C 0.15313 -0.17156 0.16511 -0.16601 0.17136 -0.16647 " pathEditMode="relative" rAng="0" ptsTypes="aaaaa">
                                      <p:cBhvr>
                                        <p:cTn id="6" dur="2000" fill="hold"/>
                                        <p:tgtEl>
                                          <p:spTgt spid="1175561"/>
                                        </p:tgtEl>
                                        <p:attrNameLst>
                                          <p:attrName>ppt_x</p:attrName>
                                          <p:attrName>ppt_y</p:attrName>
                                        </p:attrNameLst>
                                      </p:cBhvr>
                                      <p:rCtr x="8600" y="-8600"/>
                                    </p:animMotion>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1175561"/>
                                        </p:tgtEl>
                                      </p:cBhvr>
                                    </p:animEffect>
                                    <p:set>
                                      <p:cBhvr>
                                        <p:cTn id="11" dur="1" fill="hold">
                                          <p:stCondLst>
                                            <p:cond delay="499"/>
                                          </p:stCondLst>
                                        </p:cTn>
                                        <p:tgtEl>
                                          <p:spTgt spid="11755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5565"/>
                                        </p:tgtEl>
                                        <p:attrNameLst>
                                          <p:attrName>style.visibility</p:attrName>
                                        </p:attrNameLst>
                                      </p:cBhvr>
                                      <p:to>
                                        <p:strVal val="visible"/>
                                      </p:to>
                                    </p:set>
                                    <p:animEffect transition="in" filter="dissolve">
                                      <p:cBhvr>
                                        <p:cTn id="16" dur="500"/>
                                        <p:tgtEl>
                                          <p:spTgt spid="117556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1175569"/>
                                        </p:tgtEl>
                                        <p:attrNameLst>
                                          <p:attrName>style.visibility</p:attrName>
                                        </p:attrNameLst>
                                      </p:cBhvr>
                                      <p:to>
                                        <p:strVal val="visible"/>
                                      </p:to>
                                    </p:set>
                                    <p:animEffect transition="in" filter="wheel(4)">
                                      <p:cBhvr>
                                        <p:cTn id="21" dur="2000"/>
                                        <p:tgtEl>
                                          <p:spTgt spid="1175569"/>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175570"/>
                                        </p:tgtEl>
                                        <p:attrNameLst>
                                          <p:attrName>style.visibility</p:attrName>
                                        </p:attrNameLst>
                                      </p:cBhvr>
                                      <p:to>
                                        <p:strVal val="visible"/>
                                      </p:to>
                                    </p:set>
                                    <p:animEffect transition="in" filter="wheel(4)">
                                      <p:cBhvr>
                                        <p:cTn id="24" dur="2000"/>
                                        <p:tgtEl>
                                          <p:spTgt spid="1175570"/>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3.33333E-6 -2.41499E-6 C 0.00712 0.00208 0.02761 0.00347 0.04289 0.01273 C 0.05816 0.02198 0.07587 0.03771 0.09202 0.05506 C 0.10816 0.07241 0.12396 0.09415 0.13976 0.11636 C 0.15556 0.13856 0.17431 0.17095 0.18733 0.1883 C 0.20035 0.20565 0.20799 0.21351 0.21754 0.21999 C 0.22709 0.22647 0.23907 0.22531 0.24462 0.2267 " pathEditMode="relative" rAng="0" ptsTypes="aaaaaaa">
                                      <p:cBhvr>
                                        <p:cTn id="28" dur="2000" fill="hold"/>
                                        <p:tgtEl>
                                          <p:spTgt spid="1175565"/>
                                        </p:tgtEl>
                                        <p:attrNameLst>
                                          <p:attrName>ppt_x</p:attrName>
                                          <p:attrName>ppt_y</p:attrName>
                                        </p:attrNameLst>
                                      </p:cBhvr>
                                      <p:rCtr x="12200" y="1130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75568"/>
                                        </p:tgtEl>
                                        <p:attrNameLst>
                                          <p:attrName>style.visibility</p:attrName>
                                        </p:attrNameLst>
                                      </p:cBhvr>
                                      <p:to>
                                        <p:strVal val="visible"/>
                                      </p:to>
                                    </p:set>
                                    <p:animEffect transition="in" filter="dissolve">
                                      <p:cBhvr>
                                        <p:cTn id="33" dur="500"/>
                                        <p:tgtEl>
                                          <p:spTgt spid="11755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75566"/>
                                        </p:tgtEl>
                                        <p:attrNameLst>
                                          <p:attrName>style.visibility</p:attrName>
                                        </p:attrNameLst>
                                      </p:cBhvr>
                                      <p:to>
                                        <p:strVal val="visible"/>
                                      </p:to>
                                    </p:set>
                                    <p:animEffect transition="in" filter="dissolve">
                                      <p:cBhvr>
                                        <p:cTn id="36" dur="500"/>
                                        <p:tgtEl>
                                          <p:spTgt spid="117556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4)">
                                      <p:cBhvr>
                                        <p:cTn id="41" dur="2000"/>
                                        <p:tgtEl>
                                          <p:spTgt spid="20"/>
                                        </p:tgtEl>
                                      </p:cBhvr>
                                    </p:animEffect>
                                  </p:childTnLst>
                                </p:cTn>
                              </p:par>
                              <p:par>
                                <p:cTn id="42" presetID="21"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heel(4)">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6" grpId="0"/>
      <p:bldP spid="1175568" grpId="0" animBg="1"/>
      <p:bldP spid="1175570" grpId="0" animBg="1"/>
      <p:bldP spid="1175561" grpId="0" animBg="1"/>
      <p:bldP spid="1175561" grpId="1" animBg="1"/>
      <p:bldP spid="1175565" grpId="0" animBg="1"/>
      <p:bldP spid="1175565" grpId="1" animBg="1"/>
      <p:bldP spid="117556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24707" name="Text Box 3"/>
              <p:cNvSpPr txBox="1">
                <a:spLocks noChangeArrowheads="1"/>
              </p:cNvSpPr>
              <p:nvPr/>
            </p:nvSpPr>
            <p:spPr bwMode="auto">
              <a:xfrm>
                <a:off x="304800" y="1710813"/>
                <a:ext cx="8839200" cy="3152401"/>
              </a:xfrm>
              <a:prstGeom prst="rect">
                <a:avLst/>
              </a:prstGeom>
              <a:noFill/>
              <a:ln w="12700">
                <a:noFill/>
                <a:miter lim="800000"/>
                <a:headEnd/>
                <a:tailEnd/>
              </a:ln>
              <a:effectLst/>
            </p:spPr>
            <p:txBody>
              <a:bodyPr wrap="square">
                <a:spAutoFit/>
              </a:bodyPr>
              <a:lstStyle/>
              <a:p>
                <a:pPr defTabSz="914400" eaLnBrk="0" fontAlgn="base" hangingPunct="0">
                  <a:spcBef>
                    <a:spcPct val="50000"/>
                  </a:spcBef>
                  <a:spcAft>
                    <a:spcPct val="0"/>
                  </a:spcAft>
                </a:pPr>
                <a:endParaRPr lang="en-US" sz="2400" dirty="0">
                  <a:solidFill>
                    <a:srgbClr val="000000"/>
                  </a:solidFill>
                </a:endParaRPr>
              </a:p>
              <a:p>
                <a:pPr marL="342900" indent="-342900" defTabSz="914400" eaLnBrk="0" fontAlgn="base" hangingPunct="0">
                  <a:spcBef>
                    <a:spcPct val="50000"/>
                  </a:spcBef>
                  <a:spcAft>
                    <a:spcPct val="0"/>
                  </a:spcAft>
                  <a:buFontTx/>
                  <a:buChar char="-"/>
                </a:pPr>
                <a:r>
                  <a:rPr lang="en-US" sz="2400" dirty="0">
                    <a:solidFill>
                      <a:srgbClr val="000000"/>
                    </a:solidFill>
                  </a:rPr>
                  <a:t>Rossby </a:t>
                </a:r>
                <a:r>
                  <a:rPr lang="en-US" sz="2400" i="1" dirty="0">
                    <a:solidFill>
                      <a:srgbClr val="FF0000"/>
                    </a:solidFill>
                  </a:rPr>
                  <a:t>wave packet</a:t>
                </a:r>
                <a:r>
                  <a:rPr lang="en-US" sz="2400" dirty="0">
                    <a:solidFill>
                      <a:srgbClr val="FF0000"/>
                    </a:solidFill>
                  </a:rPr>
                  <a:t> </a:t>
                </a:r>
                <a:r>
                  <a:rPr lang="en-US" sz="2400" i="1" dirty="0">
                    <a:solidFill>
                      <a:srgbClr val="FF0000"/>
                    </a:solidFill>
                  </a:rPr>
                  <a:t>energy</a:t>
                </a:r>
                <a:r>
                  <a:rPr lang="en-US" sz="2400" dirty="0">
                    <a:solidFill>
                      <a:srgbClr val="FF0000"/>
                    </a:solidFill>
                  </a:rPr>
                  <a:t> </a:t>
                </a:r>
                <a:r>
                  <a:rPr lang="en-US" sz="2400" dirty="0">
                    <a:solidFill>
                      <a:srgbClr val="000000"/>
                    </a:solidFill>
                  </a:rPr>
                  <a:t>moves at the </a:t>
                </a:r>
                <a:r>
                  <a:rPr lang="en-US" sz="2400" dirty="0">
                    <a:solidFill>
                      <a:srgbClr val="FF0000"/>
                    </a:solidFill>
                  </a:rPr>
                  <a:t>GROUP velocity</a:t>
                </a:r>
                <a:endParaRPr lang="en-US" sz="2400" dirty="0">
                  <a:solidFill>
                    <a:srgbClr val="002060"/>
                  </a:solidFill>
                </a:endParaRPr>
              </a:p>
              <a:p>
                <a:pPr marL="342900" indent="-342900" defTabSz="914400" eaLnBrk="0" fontAlgn="base" hangingPunct="0">
                  <a:spcBef>
                    <a:spcPct val="50000"/>
                  </a:spcBef>
                  <a:spcAft>
                    <a:spcPct val="0"/>
                  </a:spcAft>
                  <a:buFontTx/>
                  <a:buChar char="-"/>
                </a:pP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𝑐</m:t>
                        </m:r>
                      </m:e>
                      <m:sub>
                        <m:r>
                          <a:rPr lang="en-US" sz="2400" b="0" i="1" smtClean="0">
                            <a:solidFill>
                              <a:srgbClr val="002060"/>
                            </a:solidFill>
                            <a:latin typeface="Cambria Math" panose="02040503050406030204" pitchFamily="18" charset="0"/>
                          </a:rPr>
                          <m:t>𝑔</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𝑘</m:t>
                    </m:r>
                  </m:oMath>
                </a14:m>
                <a:r>
                  <a:rPr lang="en-US" sz="2400" dirty="0">
                    <a:solidFill>
                      <a:srgbClr val="002060"/>
                    </a:solidFill>
                  </a:rPr>
                  <a:t>  from </a:t>
                </a:r>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𝑈𝑘</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b="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𝛽</m:t>
                        </m:r>
                      </m:num>
                      <m:den>
                        <m:r>
                          <a:rPr lang="en-US" sz="2400" b="0" i="1" smtClean="0">
                            <a:solidFill>
                              <a:srgbClr val="002060"/>
                            </a:solidFill>
                            <a:latin typeface="Cambria Math" panose="02040503050406030204" pitchFamily="18" charset="0"/>
                            <a:ea typeface="Cambria Math" panose="02040503050406030204" pitchFamily="18" charset="0"/>
                          </a:rPr>
                          <m:t>𝑘</m:t>
                        </m:r>
                      </m:den>
                    </m:f>
                  </m:oMath>
                </a14:m>
                <a:endParaRPr lang="en-US" sz="2400" dirty="0">
                  <a:solidFill>
                    <a:srgbClr val="002060"/>
                  </a:solidFill>
                </a:endParaRPr>
              </a:p>
              <a:p>
                <a:pPr marL="342900" indent="-342900" defTabSz="914400" eaLnBrk="0" fontAlgn="base" hangingPunct="0">
                  <a:spcBef>
                    <a:spcPct val="50000"/>
                  </a:spcBef>
                  <a:spcAft>
                    <a:spcPct val="0"/>
                  </a:spcAft>
                  <a:buFontTx/>
                  <a:buChar char="-"/>
                </a:pPr>
                <a:r>
                  <a:rPr lang="en-US" sz="2400" dirty="0">
                    <a:solidFill>
                      <a:srgbClr val="002060"/>
                    </a:solidFill>
                  </a:rPr>
                  <a:t> </a:t>
                </a:r>
                <a:r>
                  <a:rPr lang="en-US" sz="2400" dirty="0">
                    <a:solidFill>
                      <a:srgbClr val="FF0000"/>
                    </a:solidFill>
                  </a:rPr>
                  <a:t>eastward instead of westward</a:t>
                </a:r>
                <a:r>
                  <a:rPr lang="en-US" sz="2400" dirty="0">
                    <a:solidFill>
                      <a:schemeClr val="bg2"/>
                    </a:solidFill>
                  </a:rPr>
                  <a:t>, for Rossby waves.</a:t>
                </a:r>
                <a:endParaRPr lang="en-US" sz="2400" dirty="0">
                  <a:solidFill>
                    <a:srgbClr val="002060"/>
                  </a:solidFill>
                </a:endParaRPr>
              </a:p>
              <a:p>
                <a:pPr marL="342900" marR="0" lvl="0" indent="-342900" algn="l" defTabSz="914400" rtl="0" eaLnBrk="0" fontAlgn="base" latinLnBrk="0" hangingPunct="0">
                  <a:lnSpc>
                    <a:spcPct val="100000"/>
                  </a:lnSpc>
                  <a:spcBef>
                    <a:spcPct val="50000"/>
                  </a:spcBef>
                  <a:spcAft>
                    <a:spcPct val="0"/>
                  </a:spcAft>
                  <a:buClrTx/>
                  <a:buSzTx/>
                  <a:buFontTx/>
                  <a:buChar char="-"/>
                  <a:tabLst/>
                  <a:defRPr/>
                </a:pP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mc:Choice>
        <mc:Fallback>
          <p:sp>
            <p:nvSpPr>
              <p:cNvPr id="1224707" name="Text Box 3"/>
              <p:cNvSpPr txBox="1">
                <a:spLocks noRot="1" noChangeAspect="1" noMove="1" noResize="1" noEditPoints="1" noAdjustHandles="1" noChangeArrowheads="1" noChangeShapeType="1" noTextEdit="1"/>
              </p:cNvSpPr>
              <p:nvPr/>
            </p:nvSpPr>
            <p:spPr bwMode="auto">
              <a:xfrm>
                <a:off x="304800" y="1710813"/>
                <a:ext cx="8839200" cy="3152401"/>
              </a:xfrm>
              <a:prstGeom prst="rect">
                <a:avLst/>
              </a:prstGeom>
              <a:blipFill>
                <a:blip r:embed="rId4"/>
                <a:stretch>
                  <a:fillRect l="-1006"/>
                </a:stretch>
              </a:blipFill>
              <a:ln w="12700">
                <a:noFill/>
                <a:miter lim="800000"/>
                <a:headEnd/>
                <a:tailEnd/>
              </a:ln>
              <a:effectLst/>
            </p:spPr>
            <p:txBody>
              <a:bodyPr/>
              <a:lstStyle/>
              <a:p>
                <a:r>
                  <a:rPr lang="en-US">
                    <a:noFill/>
                  </a:rPr>
                  <a:t> </a:t>
                </a:r>
              </a:p>
            </p:txBody>
          </p:sp>
        </mc:Fallback>
      </mc:AlternateContent>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itchFamily="34" charset="0"/>
                <a:ea typeface="+mn-ea"/>
                <a:cs typeface="+mn-cs"/>
              </a:rPr>
              <a:t>Rossby Waves: phase vs. group velocity</a:t>
            </a:r>
          </a:p>
        </p:txBody>
      </p:sp>
      <p:pic>
        <p:nvPicPr>
          <p:cNvPr id="7" name="Picture 6">
            <a:extLst>
              <a:ext uri="{FF2B5EF4-FFF2-40B4-BE49-F238E27FC236}">
                <a16:creationId xmlns:a16="http://schemas.microsoft.com/office/drawing/2014/main" id="{5ACEB64C-1944-7542-8B13-B94F0F7DCA3C}"/>
              </a:ext>
            </a:extLst>
          </p:cNvPr>
          <p:cNvPicPr>
            <a:picLocks noChangeAspect="1"/>
          </p:cNvPicPr>
          <p:nvPr/>
        </p:nvPicPr>
        <p:blipFill>
          <a:blip r:embed="rId5"/>
          <a:stretch>
            <a:fillRect/>
          </a:stretch>
        </p:blipFill>
        <p:spPr>
          <a:xfrm>
            <a:off x="3091200" y="4178758"/>
            <a:ext cx="2778519" cy="1014984"/>
          </a:xfrm>
          <a:prstGeom prst="rect">
            <a:avLst/>
          </a:prstGeom>
        </p:spPr>
      </p:pic>
      <p:graphicFrame>
        <p:nvGraphicFramePr>
          <p:cNvPr id="8" name="Object 5">
            <a:extLst>
              <a:ext uri="{FF2B5EF4-FFF2-40B4-BE49-F238E27FC236}">
                <a16:creationId xmlns:a16="http://schemas.microsoft.com/office/drawing/2014/main" id="{7ADA9EA8-1B84-0F42-9297-F7F54039F33E}"/>
              </a:ext>
            </a:extLst>
          </p:cNvPr>
          <p:cNvGraphicFramePr>
            <a:graphicFrameLocks noChangeAspect="1"/>
          </p:cNvGraphicFramePr>
          <p:nvPr/>
        </p:nvGraphicFramePr>
        <p:xfrm>
          <a:off x="685800" y="914400"/>
          <a:ext cx="2438400" cy="1206090"/>
        </p:xfrm>
        <a:graphic>
          <a:graphicData uri="http://schemas.openxmlformats.org/presentationml/2006/ole">
            <mc:AlternateContent xmlns:mc="http://schemas.openxmlformats.org/markup-compatibility/2006">
              <mc:Choice xmlns:v="urn:schemas-microsoft-com:vml" Requires="v">
                <p:oleObj spid="_x0000_s14362" name="Equation" r:id="rId6" imgW="850531" imgH="418918" progId="Equation.3">
                  <p:embed/>
                </p:oleObj>
              </mc:Choice>
              <mc:Fallback>
                <p:oleObj name="Equation" r:id="rId6" imgW="850531" imgH="418918" progId="Equation.3">
                  <p:embed/>
                  <p:pic>
                    <p:nvPicPr>
                      <p:cNvPr id="8" name="Object 5">
                        <a:extLst>
                          <a:ext uri="{FF2B5EF4-FFF2-40B4-BE49-F238E27FC236}">
                            <a16:creationId xmlns:a16="http://schemas.microsoft.com/office/drawing/2014/main" id="{7ADA9EA8-1B84-0F42-9297-F7F54039F3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914400"/>
                        <a:ext cx="2438400" cy="120609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21D3302A-BB91-E442-8AFE-BD28E412D8F8}"/>
              </a:ext>
            </a:extLst>
          </p:cNvPr>
          <p:cNvSpPr txBox="1"/>
          <p:nvPr/>
        </p:nvSpPr>
        <p:spPr>
          <a:xfrm>
            <a:off x="4328160" y="1325880"/>
            <a:ext cx="3760966" cy="523220"/>
          </a:xfrm>
          <a:prstGeom prst="rect">
            <a:avLst/>
          </a:prstGeom>
          <a:noFill/>
        </p:spPr>
        <p:txBody>
          <a:bodyPr wrap="none" rtlCol="0">
            <a:spAutoFit/>
          </a:bodyPr>
          <a:lstStyle/>
          <a:p>
            <a:r>
              <a:rPr lang="en-US" sz="2800" dirty="0">
                <a:solidFill>
                  <a:schemeClr val="bg2"/>
                </a:solidFill>
              </a:rPr>
              <a:t>this c is </a:t>
            </a:r>
            <a:r>
              <a:rPr lang="en-US" sz="2800" i="1" dirty="0">
                <a:solidFill>
                  <a:srgbClr val="0070C0"/>
                </a:solidFill>
              </a:rPr>
              <a:t>phase velocity</a:t>
            </a:r>
            <a:endParaRPr lang="en-US" sz="2800" dirty="0">
              <a:solidFill>
                <a:srgbClr val="0070C0"/>
              </a:solidFill>
            </a:endParaRPr>
          </a:p>
        </p:txBody>
      </p:sp>
      <p:sp>
        <p:nvSpPr>
          <p:cNvPr id="3" name="TextBox 2">
            <a:extLst>
              <a:ext uri="{FF2B5EF4-FFF2-40B4-BE49-F238E27FC236}">
                <a16:creationId xmlns:a16="http://schemas.microsoft.com/office/drawing/2014/main" id="{8CBD4250-05A6-3A4B-BF27-03CBC7F0227C}"/>
              </a:ext>
            </a:extLst>
          </p:cNvPr>
          <p:cNvSpPr txBox="1"/>
          <p:nvPr/>
        </p:nvSpPr>
        <p:spPr>
          <a:xfrm rot="17687981">
            <a:off x="3459616" y="5393430"/>
            <a:ext cx="1794081" cy="584775"/>
          </a:xfrm>
          <a:prstGeom prst="rect">
            <a:avLst/>
          </a:prstGeom>
          <a:noFill/>
        </p:spPr>
        <p:txBody>
          <a:bodyPr wrap="none" rtlCol="0">
            <a:spAutoFit/>
          </a:bodyPr>
          <a:lstStyle/>
          <a:p>
            <a:r>
              <a:rPr lang="en-US" sz="3200" dirty="0">
                <a:solidFill>
                  <a:srgbClr val="C00000"/>
                </a:solidFill>
              </a:rPr>
              <a:t>Note!! </a:t>
            </a:r>
            <a:r>
              <a:rPr lang="en-US" sz="3200" dirty="0">
                <a:solidFill>
                  <a:srgbClr val="C00000"/>
                </a:solidFill>
                <a:sym typeface="Wingdings" pitchFamily="2" charset="2"/>
              </a:rPr>
              <a:t></a:t>
            </a:r>
            <a:endParaRPr lang="en-US" sz="3200" dirty="0">
              <a:solidFill>
                <a:srgbClr val="C00000"/>
              </a:solidFill>
            </a:endParaRPr>
          </a:p>
        </p:txBody>
      </p:sp>
    </p:spTree>
    <p:extLst>
      <p:ext uri="{BB962C8B-B14F-4D97-AF65-F5344CB8AC3E}">
        <p14:creationId xmlns:p14="http://schemas.microsoft.com/office/powerpoint/2010/main" val="95034077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Freeform 2"/>
          <p:cNvSpPr>
            <a:spLocks/>
          </p:cNvSpPr>
          <p:nvPr/>
        </p:nvSpPr>
        <p:spPr bwMode="auto">
          <a:xfrm>
            <a:off x="400050" y="19050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1" name="Line 3"/>
          <p:cNvSpPr>
            <a:spLocks noChangeShapeType="1"/>
          </p:cNvSpPr>
          <p:nvPr/>
        </p:nvSpPr>
        <p:spPr bwMode="auto">
          <a:xfrm>
            <a:off x="381000" y="2514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2" name="Freeform 4"/>
          <p:cNvSpPr>
            <a:spLocks/>
          </p:cNvSpPr>
          <p:nvPr/>
        </p:nvSpPr>
        <p:spPr bwMode="auto">
          <a:xfrm>
            <a:off x="400050" y="14478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3" name="Freeform 5"/>
          <p:cNvSpPr>
            <a:spLocks/>
          </p:cNvSpPr>
          <p:nvPr/>
        </p:nvSpPr>
        <p:spPr bwMode="auto">
          <a:xfrm>
            <a:off x="400050" y="231775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4" name="Line 6"/>
          <p:cNvSpPr>
            <a:spLocks noChangeShapeType="1"/>
          </p:cNvSpPr>
          <p:nvPr/>
        </p:nvSpPr>
        <p:spPr bwMode="auto">
          <a:xfrm>
            <a:off x="381000" y="2895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5" name="Line 7"/>
          <p:cNvSpPr>
            <a:spLocks noChangeShapeType="1"/>
          </p:cNvSpPr>
          <p:nvPr/>
        </p:nvSpPr>
        <p:spPr bwMode="auto">
          <a:xfrm>
            <a:off x="381000" y="20574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6" name="Rectangle 8"/>
          <p:cNvSpPr>
            <a:spLocks noChangeArrowheads="1"/>
          </p:cNvSpPr>
          <p:nvPr/>
        </p:nvSpPr>
        <p:spPr bwMode="auto">
          <a:xfrm>
            <a:off x="0" y="76200"/>
            <a:ext cx="9144000" cy="95410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Rossby wave group velocity energetics (</a:t>
            </a:r>
            <a:r>
              <a:rPr kumimoji="0" lang="en-US" sz="2800" b="0" i="0" u="none" strike="noStrike" kern="1200" cap="none" spc="0" normalizeH="0" baseline="0" noProof="0" dirty="0">
                <a:ln>
                  <a:noFill/>
                </a:ln>
                <a:solidFill>
                  <a:srgbClr val="FF0000"/>
                </a:solidFill>
                <a:effectLst/>
                <a:uLnTx/>
                <a:uFillTx/>
                <a:latin typeface="Arial"/>
                <a:ea typeface="+mn-ea"/>
                <a:cs typeface="+mn-cs"/>
              </a:rPr>
              <a:t>downstream development</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30857" name="Rectangle 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58" name="Object 10"/>
          <p:cNvGraphicFramePr>
            <a:graphicFrameLocks noChangeAspect="1"/>
          </p:cNvGraphicFramePr>
          <p:nvPr/>
        </p:nvGraphicFramePr>
        <p:xfrm>
          <a:off x="1447800" y="1106488"/>
          <a:ext cx="685800" cy="330200"/>
        </p:xfrm>
        <a:graphic>
          <a:graphicData uri="http://schemas.openxmlformats.org/presentationml/2006/ole">
            <mc:AlternateContent xmlns:mc="http://schemas.openxmlformats.org/markup-compatibility/2006">
              <mc:Choice xmlns:v="urn:schemas-microsoft-com:vml" Requires="v">
                <p:oleObj spid="_x0000_s11165" name="Equation" r:id="rId3" imgW="495085" imgH="241195" progId="Equation.3">
                  <p:embed/>
                </p:oleObj>
              </mc:Choice>
              <mc:Fallback>
                <p:oleObj name="Equation" r:id="rId3" imgW="495085" imgH="241195" progId="Equation.3">
                  <p:embed/>
                  <p:pic>
                    <p:nvPicPr>
                      <p:cNvPr id="123085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106488"/>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9" name="Rectangle 11"/>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60" name="Object 12"/>
          <p:cNvGraphicFramePr>
            <a:graphicFrameLocks noChangeAspect="1"/>
          </p:cNvGraphicFramePr>
          <p:nvPr/>
        </p:nvGraphicFramePr>
        <p:xfrm>
          <a:off x="1447800" y="1447800"/>
          <a:ext cx="609600" cy="290513"/>
        </p:xfrm>
        <a:graphic>
          <a:graphicData uri="http://schemas.openxmlformats.org/presentationml/2006/ole">
            <mc:AlternateContent xmlns:mc="http://schemas.openxmlformats.org/markup-compatibility/2006">
              <mc:Choice xmlns:v="urn:schemas-microsoft-com:vml" Requires="v">
                <p:oleObj spid="_x0000_s11166" name="Equation" r:id="rId5" imgW="418918" imgH="203112" progId="Equation.3">
                  <p:embed/>
                </p:oleObj>
              </mc:Choice>
              <mc:Fallback>
                <p:oleObj name="Equation" r:id="rId5" imgW="418918" imgH="203112" progId="Equation.3">
                  <p:embed/>
                  <p:pic>
                    <p:nvPicPr>
                      <p:cNvPr id="123086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447800"/>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61" name="Freeform 13"/>
          <p:cNvSpPr>
            <a:spLocks/>
          </p:cNvSpPr>
          <p:nvPr/>
        </p:nvSpPr>
        <p:spPr bwMode="auto">
          <a:xfrm>
            <a:off x="1460500" y="1976438"/>
            <a:ext cx="558800" cy="169862"/>
          </a:xfrm>
          <a:custGeom>
            <a:avLst/>
            <a:gdLst/>
            <a:ahLst/>
            <a:cxnLst>
              <a:cxn ang="0">
                <a:pos x="0" y="99"/>
              </a:cxn>
              <a:cxn ang="0">
                <a:pos x="88" y="27"/>
              </a:cxn>
              <a:cxn ang="0">
                <a:pos x="168" y="3"/>
              </a:cxn>
              <a:cxn ang="0">
                <a:pos x="256" y="43"/>
              </a:cxn>
              <a:cxn ang="0">
                <a:pos x="352" y="107"/>
              </a:cxn>
            </a:cxnLst>
            <a:rect l="0" t="0" r="r" b="b"/>
            <a:pathLst>
              <a:path w="352" h="107">
                <a:moveTo>
                  <a:pt x="0" y="99"/>
                </a:moveTo>
                <a:cubicBezTo>
                  <a:pt x="15" y="87"/>
                  <a:pt x="60" y="43"/>
                  <a:pt x="88" y="27"/>
                </a:cubicBezTo>
                <a:cubicBezTo>
                  <a:pt x="116" y="11"/>
                  <a:pt x="140" y="0"/>
                  <a:pt x="168" y="3"/>
                </a:cubicBezTo>
                <a:cubicBezTo>
                  <a:pt x="196"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2" name="Freeform 14"/>
          <p:cNvSpPr>
            <a:spLocks/>
          </p:cNvSpPr>
          <p:nvPr/>
        </p:nvSpPr>
        <p:spPr bwMode="auto">
          <a:xfrm>
            <a:off x="3340100" y="16764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3" name="Freeform 15"/>
          <p:cNvSpPr>
            <a:spLocks/>
          </p:cNvSpPr>
          <p:nvPr/>
        </p:nvSpPr>
        <p:spPr bwMode="auto">
          <a:xfrm>
            <a:off x="5003800" y="2058988"/>
            <a:ext cx="558800" cy="168275"/>
          </a:xfrm>
          <a:custGeom>
            <a:avLst/>
            <a:gdLst/>
            <a:ahLst/>
            <a:cxnLst>
              <a:cxn ang="0">
                <a:pos x="0" y="98"/>
              </a:cxn>
              <a:cxn ang="0">
                <a:pos x="80" y="31"/>
              </a:cxn>
              <a:cxn ang="0">
                <a:pos x="168" y="2"/>
              </a:cxn>
              <a:cxn ang="0">
                <a:pos x="256" y="42"/>
              </a:cxn>
              <a:cxn ang="0">
                <a:pos x="352" y="106"/>
              </a:cxn>
            </a:cxnLst>
            <a:rect l="0" t="0" r="r" b="b"/>
            <a:pathLst>
              <a:path w="352" h="106">
                <a:moveTo>
                  <a:pt x="0" y="98"/>
                </a:moveTo>
                <a:cubicBezTo>
                  <a:pt x="13" y="87"/>
                  <a:pt x="52" y="47"/>
                  <a:pt x="80" y="31"/>
                </a:cubicBezTo>
                <a:cubicBezTo>
                  <a:pt x="108" y="15"/>
                  <a:pt x="139" y="0"/>
                  <a:pt x="168" y="2"/>
                </a:cubicBezTo>
                <a:cubicBezTo>
                  <a:pt x="197" y="4"/>
                  <a:pt x="225" y="25"/>
                  <a:pt x="256" y="42"/>
                </a:cubicBezTo>
                <a:cubicBezTo>
                  <a:pt x="287" y="59"/>
                  <a:pt x="332" y="93"/>
                  <a:pt x="352" y="106"/>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4" name="Freeform 16"/>
          <p:cNvSpPr>
            <a:spLocks/>
          </p:cNvSpPr>
          <p:nvPr/>
        </p:nvSpPr>
        <p:spPr bwMode="auto">
          <a:xfrm>
            <a:off x="2273300" y="2744788"/>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5" name="Freeform 17"/>
          <p:cNvSpPr>
            <a:spLocks/>
          </p:cNvSpPr>
          <p:nvPr/>
        </p:nvSpPr>
        <p:spPr bwMode="auto">
          <a:xfrm>
            <a:off x="4330700" y="2743200"/>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6" name="Freeform 18"/>
          <p:cNvSpPr>
            <a:spLocks/>
          </p:cNvSpPr>
          <p:nvPr/>
        </p:nvSpPr>
        <p:spPr bwMode="auto">
          <a:xfrm>
            <a:off x="1498600" y="24209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7" name="Freeform 19"/>
          <p:cNvSpPr>
            <a:spLocks/>
          </p:cNvSpPr>
          <p:nvPr/>
        </p:nvSpPr>
        <p:spPr bwMode="auto">
          <a:xfrm>
            <a:off x="2286000" y="2286000"/>
            <a:ext cx="622300" cy="238125"/>
          </a:xfrm>
          <a:custGeom>
            <a:avLst/>
            <a:gdLst/>
            <a:ahLst/>
            <a:cxnLst>
              <a:cxn ang="0">
                <a:pos x="0" y="39"/>
              </a:cxn>
              <a:cxn ang="0">
                <a:pos x="88" y="103"/>
              </a:cxn>
              <a:cxn ang="0">
                <a:pos x="176" y="144"/>
              </a:cxn>
              <a:cxn ang="0">
                <a:pos x="232" y="136"/>
              </a:cxn>
              <a:cxn ang="0">
                <a:pos x="304" y="95"/>
              </a:cxn>
              <a:cxn ang="0">
                <a:pos x="392" y="0"/>
              </a:cxn>
            </a:cxnLst>
            <a:rect l="0" t="0" r="r" b="b"/>
            <a:pathLst>
              <a:path w="392" h="150">
                <a:moveTo>
                  <a:pt x="0" y="39"/>
                </a:moveTo>
                <a:cubicBezTo>
                  <a:pt x="13" y="50"/>
                  <a:pt x="59" y="86"/>
                  <a:pt x="88" y="103"/>
                </a:cubicBezTo>
                <a:cubicBezTo>
                  <a:pt x="117" y="120"/>
                  <a:pt x="152" y="138"/>
                  <a:pt x="176" y="144"/>
                </a:cubicBezTo>
                <a:cubicBezTo>
                  <a:pt x="200" y="150"/>
                  <a:pt x="211" y="144"/>
                  <a:pt x="232" y="136"/>
                </a:cubicBezTo>
                <a:cubicBezTo>
                  <a:pt x="253" y="128"/>
                  <a:pt x="277" y="118"/>
                  <a:pt x="304" y="95"/>
                </a:cubicBezTo>
                <a:cubicBezTo>
                  <a:pt x="331" y="72"/>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8" name="Freeform 20"/>
          <p:cNvSpPr>
            <a:spLocks/>
          </p:cNvSpPr>
          <p:nvPr/>
        </p:nvSpPr>
        <p:spPr bwMode="auto">
          <a:xfrm>
            <a:off x="4305300" y="2324100"/>
            <a:ext cx="584200" cy="215900"/>
          </a:xfrm>
          <a:custGeom>
            <a:avLst/>
            <a:gdLst/>
            <a:ahLst/>
            <a:cxnLst>
              <a:cxn ang="0">
                <a:pos x="0" y="0"/>
              </a:cxn>
              <a:cxn ang="0">
                <a:pos x="62" y="79"/>
              </a:cxn>
              <a:cxn ang="0">
                <a:pos x="152" y="128"/>
              </a:cxn>
              <a:cxn ang="0">
                <a:pos x="272" y="120"/>
              </a:cxn>
              <a:cxn ang="0">
                <a:pos x="368" y="32"/>
              </a:cxn>
            </a:cxnLst>
            <a:rect l="0" t="0" r="r" b="b"/>
            <a:pathLst>
              <a:path w="368" h="136">
                <a:moveTo>
                  <a:pt x="0" y="0"/>
                </a:moveTo>
                <a:cubicBezTo>
                  <a:pt x="10" y="12"/>
                  <a:pt x="37" y="58"/>
                  <a:pt x="62" y="79"/>
                </a:cubicBezTo>
                <a:cubicBezTo>
                  <a:pt x="87" y="100"/>
                  <a:pt x="117" y="121"/>
                  <a:pt x="152" y="128"/>
                </a:cubicBezTo>
                <a:cubicBezTo>
                  <a:pt x="187" y="135"/>
                  <a:pt x="236" y="136"/>
                  <a:pt x="272" y="120"/>
                </a:cubicBezTo>
                <a:cubicBezTo>
                  <a:pt x="308" y="104"/>
                  <a:pt x="348" y="50"/>
                  <a:pt x="368" y="32"/>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9" name="Freeform 21"/>
          <p:cNvSpPr>
            <a:spLocks/>
          </p:cNvSpPr>
          <p:nvPr/>
        </p:nvSpPr>
        <p:spPr bwMode="auto">
          <a:xfrm>
            <a:off x="3352800" y="21336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0" name="Freeform 22"/>
          <p:cNvSpPr>
            <a:spLocks/>
          </p:cNvSpPr>
          <p:nvPr/>
        </p:nvSpPr>
        <p:spPr bwMode="auto">
          <a:xfrm>
            <a:off x="5029200" y="24971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1" name="Line 23"/>
          <p:cNvSpPr>
            <a:spLocks noChangeShapeType="1"/>
          </p:cNvSpPr>
          <p:nvPr/>
        </p:nvSpPr>
        <p:spPr bwMode="auto">
          <a:xfrm>
            <a:off x="3200400" y="5029200"/>
            <a:ext cx="609600" cy="0"/>
          </a:xfrm>
          <a:prstGeom prst="line">
            <a:avLst/>
          </a:prstGeom>
          <a:noFill/>
          <a:ln w="76200">
            <a:solidFill>
              <a:srgbClr val="06942B"/>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2" name="Object 24"/>
          <p:cNvGraphicFramePr>
            <a:graphicFrameLocks noChangeAspect="1"/>
          </p:cNvGraphicFramePr>
          <p:nvPr/>
        </p:nvGraphicFramePr>
        <p:xfrm>
          <a:off x="4267200" y="4724400"/>
          <a:ext cx="509588" cy="533400"/>
        </p:xfrm>
        <a:graphic>
          <a:graphicData uri="http://schemas.openxmlformats.org/presentationml/2006/ole">
            <mc:AlternateContent xmlns:mc="http://schemas.openxmlformats.org/markup-compatibility/2006">
              <mc:Choice xmlns:v="urn:schemas-microsoft-com:vml" Requires="v">
                <p:oleObj spid="_x0000_s11167" name="Equation" r:id="rId7" imgW="228600" imgH="241300" progId="Equation.3">
                  <p:embed/>
                </p:oleObj>
              </mc:Choice>
              <mc:Fallback>
                <p:oleObj name="Equation" r:id="rId7" imgW="228600" imgH="241300" progId="Equation.3">
                  <p:embed/>
                  <p:pic>
                    <p:nvPicPr>
                      <p:cNvPr id="1230872"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4724400"/>
                        <a:ext cx="5095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3" name="Oval 25"/>
          <p:cNvSpPr>
            <a:spLocks noChangeArrowheads="1"/>
          </p:cNvSpPr>
          <p:nvPr/>
        </p:nvSpPr>
        <p:spPr bwMode="auto">
          <a:xfrm>
            <a:off x="15240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4" name="Oval 26"/>
          <p:cNvSpPr>
            <a:spLocks noChangeArrowheads="1"/>
          </p:cNvSpPr>
          <p:nvPr/>
        </p:nvSpPr>
        <p:spPr bwMode="auto">
          <a:xfrm>
            <a:off x="3276600" y="5334000"/>
            <a:ext cx="533400" cy="457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5" name="Object 27"/>
          <p:cNvGraphicFramePr>
            <a:graphicFrameLocks noChangeAspect="1"/>
          </p:cNvGraphicFramePr>
          <p:nvPr/>
        </p:nvGraphicFramePr>
        <p:xfrm>
          <a:off x="4343400" y="5257800"/>
          <a:ext cx="366713" cy="449263"/>
        </p:xfrm>
        <a:graphic>
          <a:graphicData uri="http://schemas.openxmlformats.org/presentationml/2006/ole">
            <mc:AlternateContent xmlns:mc="http://schemas.openxmlformats.org/markup-compatibility/2006">
              <mc:Choice xmlns:v="urn:schemas-microsoft-com:vml" Requires="v">
                <p:oleObj spid="_x0000_s11168" name="Equation" r:id="rId9" imgW="164957" imgH="203024" progId="Equation.3">
                  <p:embed/>
                </p:oleObj>
              </mc:Choice>
              <mc:Fallback>
                <p:oleObj name="Equation" r:id="rId9" imgW="164957" imgH="203024" progId="Equation.3">
                  <p:embed/>
                  <p:pic>
                    <p:nvPicPr>
                      <p:cNvPr id="1230875"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5257800"/>
                        <a:ext cx="366713"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6" name="Oval 28"/>
          <p:cNvSpPr>
            <a:spLocks noChangeArrowheads="1"/>
          </p:cNvSpPr>
          <p:nvPr/>
        </p:nvSpPr>
        <p:spPr bwMode="auto">
          <a:xfrm>
            <a:off x="50292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7" name="Oval 29"/>
          <p:cNvSpPr>
            <a:spLocks noChangeArrowheads="1"/>
          </p:cNvSpPr>
          <p:nvPr/>
        </p:nvSpPr>
        <p:spPr bwMode="auto">
          <a:xfrm>
            <a:off x="3200400" y="1371600"/>
            <a:ext cx="838200" cy="1600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8" name="Oval 30"/>
          <p:cNvSpPr>
            <a:spLocks noChangeArrowheads="1"/>
          </p:cNvSpPr>
          <p:nvPr/>
        </p:nvSpPr>
        <p:spPr bwMode="auto">
          <a:xfrm>
            <a:off x="22860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9" name="Oval 31"/>
          <p:cNvSpPr>
            <a:spLocks noChangeArrowheads="1"/>
          </p:cNvSpPr>
          <p:nvPr/>
        </p:nvSpPr>
        <p:spPr bwMode="auto">
          <a:xfrm>
            <a:off x="42672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0" name="Line 32"/>
          <p:cNvSpPr>
            <a:spLocks noChangeShapeType="1"/>
          </p:cNvSpPr>
          <p:nvPr/>
        </p:nvSpPr>
        <p:spPr bwMode="auto">
          <a:xfrm>
            <a:off x="3200400" y="4572000"/>
            <a:ext cx="6096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1" name="Text Box 33"/>
          <p:cNvSpPr txBox="1">
            <a:spLocks noChangeArrowheads="1"/>
          </p:cNvSpPr>
          <p:nvPr/>
        </p:nvSpPr>
        <p:spPr bwMode="auto">
          <a:xfrm>
            <a:off x="3702676" y="4356279"/>
            <a:ext cx="1676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Energy flux</a:t>
            </a:r>
          </a:p>
        </p:txBody>
      </p:sp>
      <p:sp>
        <p:nvSpPr>
          <p:cNvPr id="1230882" name="Line 34"/>
          <p:cNvSpPr>
            <a:spLocks noChangeShapeType="1"/>
          </p:cNvSpPr>
          <p:nvPr/>
        </p:nvSpPr>
        <p:spPr bwMode="auto">
          <a:xfrm>
            <a:off x="15240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3" name="Line 35"/>
          <p:cNvSpPr>
            <a:spLocks noChangeShapeType="1"/>
          </p:cNvSpPr>
          <p:nvPr/>
        </p:nvSpPr>
        <p:spPr bwMode="auto">
          <a:xfrm>
            <a:off x="22860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4" name="Line 36"/>
          <p:cNvSpPr>
            <a:spLocks noChangeShapeType="1"/>
          </p:cNvSpPr>
          <p:nvPr/>
        </p:nvSpPr>
        <p:spPr bwMode="auto">
          <a:xfrm>
            <a:off x="3200400" y="2209800"/>
            <a:ext cx="9144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5" name="Line 37"/>
          <p:cNvSpPr>
            <a:spLocks noChangeShapeType="1"/>
          </p:cNvSpPr>
          <p:nvPr/>
        </p:nvSpPr>
        <p:spPr bwMode="auto">
          <a:xfrm>
            <a:off x="42672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6" name="Line 38"/>
          <p:cNvSpPr>
            <a:spLocks noChangeShapeType="1"/>
          </p:cNvSpPr>
          <p:nvPr/>
        </p:nvSpPr>
        <p:spPr bwMode="auto">
          <a:xfrm>
            <a:off x="51054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87" name="Object 39"/>
          <p:cNvGraphicFramePr>
            <a:graphicFrameLocks noChangeAspect="1"/>
          </p:cNvGraphicFramePr>
          <p:nvPr/>
        </p:nvGraphicFramePr>
        <p:xfrm>
          <a:off x="2286000" y="3327400"/>
          <a:ext cx="685800" cy="330200"/>
        </p:xfrm>
        <a:graphic>
          <a:graphicData uri="http://schemas.openxmlformats.org/presentationml/2006/ole">
            <mc:AlternateContent xmlns:mc="http://schemas.openxmlformats.org/markup-compatibility/2006">
              <mc:Choice xmlns:v="urn:schemas-microsoft-com:vml" Requires="v">
                <p:oleObj spid="_x0000_s11169" name="Equation" r:id="rId11" imgW="495085" imgH="241195" progId="Equation.3">
                  <p:embed/>
                </p:oleObj>
              </mc:Choice>
              <mc:Fallback>
                <p:oleObj name="Equation" r:id="rId11" imgW="495085" imgH="241195" progId="Equation.3">
                  <p:embed/>
                  <p:pic>
                    <p:nvPicPr>
                      <p:cNvPr id="1230887"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0" y="33274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8" name="Object 40"/>
          <p:cNvGraphicFramePr>
            <a:graphicFrameLocks noChangeAspect="1"/>
          </p:cNvGraphicFramePr>
          <p:nvPr/>
        </p:nvGraphicFramePr>
        <p:xfrm>
          <a:off x="2286000" y="3671888"/>
          <a:ext cx="609600" cy="290512"/>
        </p:xfrm>
        <a:graphic>
          <a:graphicData uri="http://schemas.openxmlformats.org/presentationml/2006/ole">
            <mc:AlternateContent xmlns:mc="http://schemas.openxmlformats.org/markup-compatibility/2006">
              <mc:Choice xmlns:v="urn:schemas-microsoft-com:vml" Requires="v">
                <p:oleObj spid="_x0000_s11170" name="Equation" r:id="rId13" imgW="418918" imgH="203112" progId="Equation.3">
                  <p:embed/>
                </p:oleObj>
              </mc:Choice>
              <mc:Fallback>
                <p:oleObj name="Equation" r:id="rId13" imgW="418918" imgH="203112" progId="Equation.3">
                  <p:embed/>
                  <p:pic>
                    <p:nvPicPr>
                      <p:cNvPr id="1230888"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0" y="36718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9" name="Object 41"/>
          <p:cNvGraphicFramePr>
            <a:graphicFrameLocks noChangeAspect="1"/>
          </p:cNvGraphicFramePr>
          <p:nvPr/>
        </p:nvGraphicFramePr>
        <p:xfrm>
          <a:off x="3140075" y="685800"/>
          <a:ext cx="808038" cy="330200"/>
        </p:xfrm>
        <a:graphic>
          <a:graphicData uri="http://schemas.openxmlformats.org/presentationml/2006/ole">
            <mc:AlternateContent xmlns:mc="http://schemas.openxmlformats.org/markup-compatibility/2006">
              <mc:Choice xmlns:v="urn:schemas-microsoft-com:vml" Requires="v">
                <p:oleObj spid="_x0000_s11171" name="Equation" r:id="rId15" imgW="583947" imgH="241195" progId="Equation.3">
                  <p:embed/>
                </p:oleObj>
              </mc:Choice>
              <mc:Fallback>
                <p:oleObj name="Equation" r:id="rId15" imgW="583947" imgH="241195" progId="Equation.3">
                  <p:embed/>
                  <p:pic>
                    <p:nvPicPr>
                      <p:cNvPr id="1230889"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0075" y="685800"/>
                        <a:ext cx="8080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0" name="Object 42"/>
          <p:cNvGraphicFramePr>
            <a:graphicFrameLocks noChangeAspect="1"/>
          </p:cNvGraphicFramePr>
          <p:nvPr/>
        </p:nvGraphicFramePr>
        <p:xfrm>
          <a:off x="3213100" y="1066800"/>
          <a:ext cx="738188" cy="290513"/>
        </p:xfrm>
        <a:graphic>
          <a:graphicData uri="http://schemas.openxmlformats.org/presentationml/2006/ole">
            <mc:AlternateContent xmlns:mc="http://schemas.openxmlformats.org/markup-compatibility/2006">
              <mc:Choice xmlns:v="urn:schemas-microsoft-com:vml" Requires="v">
                <p:oleObj spid="_x0000_s11172" name="Equation" r:id="rId17" imgW="507780" imgH="203112" progId="Equation.3">
                  <p:embed/>
                </p:oleObj>
              </mc:Choice>
              <mc:Fallback>
                <p:oleObj name="Equation" r:id="rId17" imgW="507780" imgH="203112" progId="Equation.3">
                  <p:embed/>
                  <p:pic>
                    <p:nvPicPr>
                      <p:cNvPr id="123089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3100" y="1066800"/>
                        <a:ext cx="738188"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1" name="Object 43"/>
          <p:cNvGraphicFramePr>
            <a:graphicFrameLocks noChangeAspect="1"/>
          </p:cNvGraphicFramePr>
          <p:nvPr/>
        </p:nvGraphicFramePr>
        <p:xfrm>
          <a:off x="4267200" y="3276600"/>
          <a:ext cx="685800" cy="330200"/>
        </p:xfrm>
        <a:graphic>
          <a:graphicData uri="http://schemas.openxmlformats.org/presentationml/2006/ole">
            <mc:AlternateContent xmlns:mc="http://schemas.openxmlformats.org/markup-compatibility/2006">
              <mc:Choice xmlns:v="urn:schemas-microsoft-com:vml" Requires="v">
                <p:oleObj spid="_x0000_s11173" name="Equation" r:id="rId19" imgW="495085" imgH="241195" progId="Equation.3">
                  <p:embed/>
                </p:oleObj>
              </mc:Choice>
              <mc:Fallback>
                <p:oleObj name="Equation" r:id="rId19" imgW="495085" imgH="241195" progId="Equation.3">
                  <p:embed/>
                  <p:pic>
                    <p:nvPicPr>
                      <p:cNvPr id="1230891" name="Object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7200" y="32766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2" name="Object 44"/>
          <p:cNvGraphicFramePr>
            <a:graphicFrameLocks noChangeAspect="1"/>
          </p:cNvGraphicFramePr>
          <p:nvPr/>
        </p:nvGraphicFramePr>
        <p:xfrm>
          <a:off x="4267200" y="3621088"/>
          <a:ext cx="609600" cy="290512"/>
        </p:xfrm>
        <a:graphic>
          <a:graphicData uri="http://schemas.openxmlformats.org/presentationml/2006/ole">
            <mc:AlternateContent xmlns:mc="http://schemas.openxmlformats.org/markup-compatibility/2006">
              <mc:Choice xmlns:v="urn:schemas-microsoft-com:vml" Requires="v">
                <p:oleObj spid="_x0000_s11174" name="Equation" r:id="rId21" imgW="418918" imgH="203112" progId="Equation.3">
                  <p:embed/>
                </p:oleObj>
              </mc:Choice>
              <mc:Fallback>
                <p:oleObj name="Equation" r:id="rId21" imgW="418918" imgH="203112" progId="Equation.3">
                  <p:embed/>
                  <p:pic>
                    <p:nvPicPr>
                      <p:cNvPr id="1230892" name="Object 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7200" y="36210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3" name="Object 45"/>
          <p:cNvGraphicFramePr>
            <a:graphicFrameLocks noChangeAspect="1"/>
          </p:cNvGraphicFramePr>
          <p:nvPr/>
        </p:nvGraphicFramePr>
        <p:xfrm>
          <a:off x="5105400" y="1143000"/>
          <a:ext cx="685800" cy="330200"/>
        </p:xfrm>
        <a:graphic>
          <a:graphicData uri="http://schemas.openxmlformats.org/presentationml/2006/ole">
            <mc:AlternateContent xmlns:mc="http://schemas.openxmlformats.org/markup-compatibility/2006">
              <mc:Choice xmlns:v="urn:schemas-microsoft-com:vml" Requires="v">
                <p:oleObj spid="_x0000_s11175" name="Equation" r:id="rId23" imgW="495085" imgH="241195" progId="Equation.3">
                  <p:embed/>
                </p:oleObj>
              </mc:Choice>
              <mc:Fallback>
                <p:oleObj name="Equation" r:id="rId23" imgW="495085" imgH="241195" progId="Equation.3">
                  <p:embed/>
                  <p:pic>
                    <p:nvPicPr>
                      <p:cNvPr id="1230893"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430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4" name="Object 46"/>
          <p:cNvGraphicFramePr>
            <a:graphicFrameLocks noChangeAspect="1"/>
          </p:cNvGraphicFramePr>
          <p:nvPr/>
        </p:nvGraphicFramePr>
        <p:xfrm>
          <a:off x="5105400" y="1484313"/>
          <a:ext cx="609600" cy="290512"/>
        </p:xfrm>
        <a:graphic>
          <a:graphicData uri="http://schemas.openxmlformats.org/presentationml/2006/ole">
            <mc:AlternateContent xmlns:mc="http://schemas.openxmlformats.org/markup-compatibility/2006">
              <mc:Choice xmlns:v="urn:schemas-microsoft-com:vml" Requires="v">
                <p:oleObj spid="_x0000_s11176" name="Equation" r:id="rId24" imgW="418918" imgH="203112" progId="Equation.3">
                  <p:embed/>
                </p:oleObj>
              </mc:Choice>
              <mc:Fallback>
                <p:oleObj name="Equation" r:id="rId24" imgW="418918" imgH="203112" progId="Equation.3">
                  <p:embed/>
                  <p:pic>
                    <p:nvPicPr>
                      <p:cNvPr id="1230894"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484313"/>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5" name="Rectangle 47"/>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6" name="Object 48"/>
          <p:cNvGraphicFramePr>
            <a:graphicFrameLocks noChangeAspect="1"/>
          </p:cNvGraphicFramePr>
          <p:nvPr/>
        </p:nvGraphicFramePr>
        <p:xfrm>
          <a:off x="2743200" y="5786438"/>
          <a:ext cx="6096000" cy="919162"/>
        </p:xfrm>
        <a:graphic>
          <a:graphicData uri="http://schemas.openxmlformats.org/presentationml/2006/ole">
            <mc:AlternateContent xmlns:mc="http://schemas.openxmlformats.org/markup-compatibility/2006">
              <mc:Choice xmlns:v="urn:schemas-microsoft-com:vml" Requires="v">
                <p:oleObj spid="_x0000_s11177" name="Equation" r:id="rId25" imgW="3289300" imgH="495300" progId="Equation.3">
                  <p:embed/>
                </p:oleObj>
              </mc:Choice>
              <mc:Fallback>
                <p:oleObj name="Equation" r:id="rId25" imgW="3289300" imgH="495300" progId="Equation.3">
                  <p:embed/>
                  <p:pic>
                    <p:nvPicPr>
                      <p:cNvPr id="1230896"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43200" y="5786438"/>
                        <a:ext cx="60960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7" name="Rectangle 4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8" name="Object 50"/>
          <p:cNvGraphicFramePr>
            <a:graphicFrameLocks noChangeAspect="1"/>
          </p:cNvGraphicFramePr>
          <p:nvPr/>
        </p:nvGraphicFramePr>
        <p:xfrm>
          <a:off x="5791200" y="4330700"/>
          <a:ext cx="914400" cy="531813"/>
        </p:xfrm>
        <a:graphic>
          <a:graphicData uri="http://schemas.openxmlformats.org/presentationml/2006/ole">
            <mc:AlternateContent xmlns:mc="http://schemas.openxmlformats.org/markup-compatibility/2006">
              <mc:Choice xmlns:v="urn:schemas-microsoft-com:vml" Requires="v">
                <p:oleObj spid="_x0000_s11178" name="Equation" r:id="rId27" imgW="406224" imgH="241195" progId="Equation.3">
                  <p:embed/>
                </p:oleObj>
              </mc:Choice>
              <mc:Fallback>
                <p:oleObj name="Equation" r:id="rId27" imgW="406224" imgH="241195" progId="Equation.3">
                  <p:embed/>
                  <p:pic>
                    <p:nvPicPr>
                      <p:cNvPr id="1230898"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91200" y="4330700"/>
                        <a:ext cx="9144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9" name="Oval 51"/>
          <p:cNvSpPr>
            <a:spLocks noChangeArrowheads="1"/>
          </p:cNvSpPr>
          <p:nvPr/>
        </p:nvSpPr>
        <p:spPr bwMode="auto">
          <a:xfrm>
            <a:off x="3810000" y="1524000"/>
            <a:ext cx="2590800" cy="1828800"/>
          </a:xfrm>
          <a:prstGeom prst="ellipse">
            <a:avLst/>
          </a:prstGeom>
          <a:solidFill>
            <a:srgbClr val="8A1076">
              <a:alpha val="31000"/>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0" name="Rectangle 52"/>
          <p:cNvSpPr>
            <a:spLocks noChangeArrowheads="1"/>
          </p:cNvSpPr>
          <p:nvPr/>
        </p:nvSpPr>
        <p:spPr bwMode="auto">
          <a:xfrm>
            <a:off x="5486400" y="3352800"/>
            <a:ext cx="34290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strengthen</a:t>
            </a:r>
          </a:p>
        </p:txBody>
      </p:sp>
      <p:sp>
        <p:nvSpPr>
          <p:cNvPr id="1230901" name="Line 53"/>
          <p:cNvSpPr>
            <a:spLocks noChangeShapeType="1"/>
          </p:cNvSpPr>
          <p:nvPr/>
        </p:nvSpPr>
        <p:spPr bwMode="auto">
          <a:xfrm flipH="1" flipV="1">
            <a:off x="5334000" y="3048000"/>
            <a:ext cx="533400" cy="3810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2" name="Rectangle 54"/>
          <p:cNvSpPr>
            <a:spLocks noChangeArrowheads="1"/>
          </p:cNvSpPr>
          <p:nvPr/>
        </p:nvSpPr>
        <p:spPr bwMode="auto">
          <a:xfrm>
            <a:off x="0" y="3978275"/>
            <a:ext cx="2819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weaken</a:t>
            </a:r>
          </a:p>
        </p:txBody>
      </p:sp>
      <p:sp>
        <p:nvSpPr>
          <p:cNvPr id="1230903" name="Oval 55"/>
          <p:cNvSpPr>
            <a:spLocks noChangeArrowheads="1"/>
          </p:cNvSpPr>
          <p:nvPr/>
        </p:nvSpPr>
        <p:spPr bwMode="auto">
          <a:xfrm>
            <a:off x="914400" y="1524000"/>
            <a:ext cx="2590800" cy="1828800"/>
          </a:xfrm>
          <a:prstGeom prst="ellipse">
            <a:avLst/>
          </a:prstGeom>
          <a:solidFill>
            <a:schemeClr val="accent2">
              <a:alpha val="31000"/>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4" name="Line 56"/>
          <p:cNvSpPr>
            <a:spLocks noChangeShapeType="1"/>
          </p:cNvSpPr>
          <p:nvPr/>
        </p:nvSpPr>
        <p:spPr bwMode="auto">
          <a:xfrm flipV="1">
            <a:off x="1143000" y="3124200"/>
            <a:ext cx="609600" cy="9144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18987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30899"/>
                                        </p:tgtEl>
                                        <p:attrNameLst>
                                          <p:attrName>style.visibility</p:attrName>
                                        </p:attrNameLst>
                                      </p:cBhvr>
                                      <p:to>
                                        <p:strVal val="visible"/>
                                      </p:to>
                                    </p:set>
                                    <p:animEffect transition="in" filter="dissolve">
                                      <p:cBhvr>
                                        <p:cTn id="7" dur="500"/>
                                        <p:tgtEl>
                                          <p:spTgt spid="123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0900"/>
                                        </p:tgtEl>
                                        <p:attrNameLst>
                                          <p:attrName>style.visibility</p:attrName>
                                        </p:attrNameLst>
                                      </p:cBhvr>
                                      <p:to>
                                        <p:strVal val="visible"/>
                                      </p:to>
                                    </p:set>
                                    <p:animEffect transition="in" filter="dissolve">
                                      <p:cBhvr>
                                        <p:cTn id="12" dur="500"/>
                                        <p:tgtEl>
                                          <p:spTgt spid="123090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0901"/>
                                        </p:tgtEl>
                                        <p:attrNameLst>
                                          <p:attrName>style.visibility</p:attrName>
                                        </p:attrNameLst>
                                      </p:cBhvr>
                                      <p:to>
                                        <p:strVal val="visible"/>
                                      </p:to>
                                    </p:set>
                                    <p:animEffect transition="in" filter="dissolve">
                                      <p:cBhvr>
                                        <p:cTn id="15" dur="500"/>
                                        <p:tgtEl>
                                          <p:spTgt spid="12309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0902"/>
                                        </p:tgtEl>
                                        <p:attrNameLst>
                                          <p:attrName>style.visibility</p:attrName>
                                        </p:attrNameLst>
                                      </p:cBhvr>
                                      <p:to>
                                        <p:strVal val="visible"/>
                                      </p:to>
                                    </p:set>
                                    <p:animEffect transition="in" filter="dissolve">
                                      <p:cBhvr>
                                        <p:cTn id="20" dur="500"/>
                                        <p:tgtEl>
                                          <p:spTgt spid="123090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30903"/>
                                        </p:tgtEl>
                                        <p:attrNameLst>
                                          <p:attrName>style.visibility</p:attrName>
                                        </p:attrNameLst>
                                      </p:cBhvr>
                                      <p:to>
                                        <p:strVal val="visible"/>
                                      </p:to>
                                    </p:set>
                                    <p:animEffect transition="in" filter="dissolve">
                                      <p:cBhvr>
                                        <p:cTn id="25" dur="500"/>
                                        <p:tgtEl>
                                          <p:spTgt spid="12309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0904"/>
                                        </p:tgtEl>
                                        <p:attrNameLst>
                                          <p:attrName>style.visibility</p:attrName>
                                        </p:attrNameLst>
                                      </p:cBhvr>
                                      <p:to>
                                        <p:strVal val="visible"/>
                                      </p:to>
                                    </p:set>
                                    <p:animEffect transition="in" filter="dissolve">
                                      <p:cBhvr>
                                        <p:cTn id="28" dur="500"/>
                                        <p:tgtEl>
                                          <p:spTgt spid="123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99" grpId="0" animBg="1"/>
      <p:bldP spid="1230900" grpId="0"/>
      <p:bldP spid="1230901" grpId="0" animBg="1"/>
      <p:bldP spid="1230902" grpId="0"/>
      <p:bldP spid="1230903" grpId="0" animBg="1"/>
      <p:bldP spid="12309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2556-3AA0-2043-8182-2FCF34F1F3E3}"/>
              </a:ext>
            </a:extLst>
          </p:cNvPr>
          <p:cNvPicPr>
            <a:picLocks noChangeAspect="1"/>
          </p:cNvPicPr>
          <p:nvPr/>
        </p:nvPicPr>
        <p:blipFill>
          <a:blip r:embed="rId2"/>
          <a:stretch>
            <a:fillRect/>
          </a:stretch>
        </p:blipFill>
        <p:spPr>
          <a:xfrm>
            <a:off x="2010971" y="0"/>
            <a:ext cx="5061098" cy="6858000"/>
          </a:xfrm>
          <a:prstGeom prst="rect">
            <a:avLst/>
          </a:prstGeom>
        </p:spPr>
      </p:pic>
      <p:sp>
        <p:nvSpPr>
          <p:cNvPr id="4" name="TextBox 3">
            <a:extLst>
              <a:ext uri="{FF2B5EF4-FFF2-40B4-BE49-F238E27FC236}">
                <a16:creationId xmlns:a16="http://schemas.microsoft.com/office/drawing/2014/main" id="{D499D998-BA00-F247-9E62-8E329FB426D7}"/>
              </a:ext>
            </a:extLst>
          </p:cNvPr>
          <p:cNvSpPr txBox="1"/>
          <p:nvPr/>
        </p:nvSpPr>
        <p:spPr>
          <a:xfrm rot="5400000">
            <a:off x="1234440" y="2971799"/>
            <a:ext cx="150874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Arial"/>
                <a:ea typeface="+mn-ea"/>
                <a:cs typeface="+mn-cs"/>
              </a:rPr>
              <a:t>time</a:t>
            </a:r>
            <a:r>
              <a:rPr kumimoji="0" lang="en-US" sz="3600" b="0" i="0" u="none" strike="noStrike" kern="1200" cap="none" spc="0" normalizeH="0" baseline="0" noProof="0" dirty="0">
                <a:ln>
                  <a:noFill/>
                </a:ln>
                <a:solidFill>
                  <a:srgbClr val="0070C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70C0"/>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E3624196-711B-AC47-A122-B794DC92205E}"/>
              </a:ext>
            </a:extLst>
          </p:cNvPr>
          <p:cNvCxnSpPr/>
          <p:nvPr/>
        </p:nvCxnSpPr>
        <p:spPr bwMode="auto">
          <a:xfrm>
            <a:off x="3459480" y="2758440"/>
            <a:ext cx="2590800" cy="17373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47B79AD-1565-AD4E-BF4B-E889AE8337D5}"/>
              </a:ext>
            </a:extLst>
          </p:cNvPr>
          <p:cNvSpPr txBox="1"/>
          <p:nvPr/>
        </p:nvSpPr>
        <p:spPr>
          <a:xfrm>
            <a:off x="6995160" y="4480560"/>
            <a:ext cx="124968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Arial"/>
                <a:ea typeface="+mn-ea"/>
                <a:cs typeface="+mn-cs"/>
              </a:rPr>
              <a:t>group or energy speed: fast eastward</a:t>
            </a:r>
          </a:p>
        </p:txBody>
      </p:sp>
      <p:sp>
        <p:nvSpPr>
          <p:cNvPr id="8" name="TextBox 7">
            <a:extLst>
              <a:ext uri="{FF2B5EF4-FFF2-40B4-BE49-F238E27FC236}">
                <a16:creationId xmlns:a16="http://schemas.microsoft.com/office/drawing/2014/main" id="{A01A5754-E85D-9740-B7F2-80A1EF58481F}"/>
              </a:ext>
            </a:extLst>
          </p:cNvPr>
          <p:cNvSpPr txBox="1"/>
          <p:nvPr/>
        </p:nvSpPr>
        <p:spPr>
          <a:xfrm>
            <a:off x="7132320" y="1234440"/>
            <a:ext cx="1783079"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Arial"/>
                <a:ea typeface="+mn-ea"/>
                <a:cs typeface="+mn-cs"/>
              </a:rPr>
              <a:t>phase velocity near zero (almost stationary waves,) like in the river</a:t>
            </a:r>
          </a:p>
        </p:txBody>
      </p:sp>
      <p:sp>
        <p:nvSpPr>
          <p:cNvPr id="9" name="TextBox 8">
            <a:extLst>
              <a:ext uri="{FF2B5EF4-FFF2-40B4-BE49-F238E27FC236}">
                <a16:creationId xmlns:a16="http://schemas.microsoft.com/office/drawing/2014/main" id="{751BB5B8-D158-DD49-8678-F06A87257A8D}"/>
              </a:ext>
            </a:extLst>
          </p:cNvPr>
          <p:cNvSpPr txBox="1"/>
          <p:nvPr/>
        </p:nvSpPr>
        <p:spPr>
          <a:xfrm>
            <a:off x="304800" y="518160"/>
            <a:ext cx="242316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srgbClr val="000000"/>
                </a:solidFill>
                <a:effectLst/>
                <a:uLnTx/>
                <a:uFillTx/>
                <a:latin typeface="Arial"/>
                <a:ea typeface="+mn-ea"/>
                <a:cs typeface="+mn-cs"/>
              </a:rPr>
              <a:t>Example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Z’(</a:t>
            </a:r>
            <a:r>
              <a:rPr kumimoji="0" lang="en-US" sz="2400" b="0" i="0" u="none" strike="noStrike" kern="1200" cap="none" spc="0" normalizeH="0" baseline="0" noProof="0" dirty="0" err="1">
                <a:ln>
                  <a:noFill/>
                </a:ln>
                <a:solidFill>
                  <a:srgbClr val="000000"/>
                </a:solidFill>
                <a:effectLst/>
                <a:uLnTx/>
                <a:uFillTx/>
                <a:latin typeface="Arial"/>
                <a:ea typeface="+mn-ea"/>
                <a:cs typeface="+mn-cs"/>
              </a:rPr>
              <a:t>lon</a:t>
            </a:r>
            <a:r>
              <a:rPr kumimoji="0" lang="en-US" sz="2400" b="0" i="0" u="none" strike="noStrike" kern="1200" cap="none" spc="0" normalizeH="0" baseline="0" noProof="0" dirty="0">
                <a:ln>
                  <a:noFill/>
                </a:ln>
                <a:solidFill>
                  <a:srgbClr val="000000"/>
                </a:solidFill>
                <a:effectLst/>
                <a:uLnTx/>
                <a:uFillTx/>
                <a:latin typeface="Arial"/>
                <a:ea typeface="+mn-ea"/>
                <a:cs typeface="+mn-cs"/>
              </a:rPr>
              <a:t>, time)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diagram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547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790-FA3A-6E43-AE92-FC1CE05B8F7A}"/>
              </a:ext>
            </a:extLst>
          </p:cNvPr>
          <p:cNvSpPr>
            <a:spLocks noGrp="1"/>
          </p:cNvSpPr>
          <p:nvPr>
            <p:ph type="title"/>
          </p:nvPr>
        </p:nvSpPr>
        <p:spPr/>
        <p:txBody>
          <a:bodyPr/>
          <a:lstStyle/>
          <a:p>
            <a:r>
              <a:rPr lang="en-US" dirty="0"/>
              <a:t>midlatitude Rossby waves review</a:t>
            </a:r>
          </a:p>
        </p:txBody>
      </p:sp>
      <p:sp>
        <p:nvSpPr>
          <p:cNvPr id="3" name="Content Placeholder 2">
            <a:extLst>
              <a:ext uri="{FF2B5EF4-FFF2-40B4-BE49-F238E27FC236}">
                <a16:creationId xmlns:a16="http://schemas.microsoft.com/office/drawing/2014/main" id="{7613E0EA-C01D-DF49-B4B1-AC42BEDAA1C7}"/>
              </a:ext>
            </a:extLst>
          </p:cNvPr>
          <p:cNvSpPr>
            <a:spLocks noGrp="1"/>
          </p:cNvSpPr>
          <p:nvPr>
            <p:ph idx="1"/>
          </p:nvPr>
        </p:nvSpPr>
        <p:spPr/>
        <p:txBody>
          <a:bodyPr/>
          <a:lstStyle/>
          <a:p>
            <a:r>
              <a:rPr lang="en-US" dirty="0"/>
              <a:t>Wirth, V., M. Riemer, E.K. Chang, and O. Martius, 2018: </a:t>
            </a:r>
            <a:r>
              <a:rPr lang="en-US" u="sng" dirty="0">
                <a:hlinkClick r:id="rId2"/>
              </a:rPr>
              <a:t>Rossby Wave Packets on the Midlatitude Waveguide—A Review.</a:t>
            </a:r>
            <a:r>
              <a:rPr lang="en-US" dirty="0"/>
              <a:t> </a:t>
            </a:r>
          </a:p>
          <a:p>
            <a:r>
              <a:rPr lang="en-US" i="1" dirty="0"/>
              <a:t>Mon. </a:t>
            </a:r>
            <a:r>
              <a:rPr lang="en-US" i="1" dirty="0" err="1"/>
              <a:t>Wea</a:t>
            </a:r>
            <a:r>
              <a:rPr lang="en-US" i="1" dirty="0"/>
              <a:t>. Rev.,</a:t>
            </a:r>
            <a:r>
              <a:rPr lang="en-US" dirty="0"/>
              <a:t> </a:t>
            </a:r>
            <a:r>
              <a:rPr lang="en-US" b="1" dirty="0"/>
              <a:t>146</a:t>
            </a:r>
            <a:r>
              <a:rPr lang="en-US" dirty="0"/>
              <a:t>, 1965–2001</a:t>
            </a:r>
          </a:p>
          <a:p>
            <a:r>
              <a:rPr lang="en-US" u="sng" dirty="0">
                <a:hlinkClick r:id="rId3"/>
              </a:rPr>
              <a:t>https://doi.org/10.1175/MWR-D-16-0483.1</a:t>
            </a:r>
            <a:r>
              <a:rPr lang="en-US" dirty="0"/>
              <a:t> </a:t>
            </a:r>
          </a:p>
        </p:txBody>
      </p:sp>
    </p:spTree>
    <p:extLst>
      <p:ext uri="{BB962C8B-B14F-4D97-AF65-F5344CB8AC3E}">
        <p14:creationId xmlns:p14="http://schemas.microsoft.com/office/powerpoint/2010/main" val="206008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74A8CA0E-0596-8648-8721-91B3563C165C}"/>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An RWP over North America at 0000 UTC 7 Aug 2002. (a) Magnitude of the horizontal wind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(b) Meridional wind υ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and isolines of 300-hPa geopotential height Z (black contours, every 150 m). (c) Envelope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of the meridional wind υ at 300 hPa. (d) Ertel potential vorticity on the 330-K isentrope (color shading, in PVU; 1 PVU = 10</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−6</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K kg</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m</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2</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The data used for this figure are from the ERA-Interim project (Dee et al. 2011).
</a:t>
            </a:r>
          </a:p>
        </p:txBody>
      </p:sp>
      <p:sp>
        <p:nvSpPr>
          <p:cNvPr id="2054" name="TextBox 11">
            <a:extLst>
              <a:ext uri="{FF2B5EF4-FFF2-40B4-BE49-F238E27FC236}">
                <a16:creationId xmlns:a16="http://schemas.microsoft.com/office/drawing/2014/main" id="{A8036452-3E44-194E-8C8A-BB3179C9AA7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ED43EF35-AD32-4C42-907E-886D54A5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2C12CDA-508D-D748-8751-2BB29B56C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13"/>
          <a:stretch/>
        </p:blipFill>
        <p:spPr bwMode="auto">
          <a:xfrm>
            <a:off x="1158240" y="1783080"/>
            <a:ext cx="6309360" cy="331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 name="TextBox 1">
            <a:extLst>
              <a:ext uri="{FF2B5EF4-FFF2-40B4-BE49-F238E27FC236}">
                <a16:creationId xmlns:a16="http://schemas.microsoft.com/office/drawing/2014/main" id="{7E877E06-BD6D-5C47-807D-C09959792369}"/>
              </a:ext>
            </a:extLst>
          </p:cNvPr>
          <p:cNvSpPr txBox="1"/>
          <p:nvPr/>
        </p:nvSpPr>
        <p:spPr>
          <a:xfrm>
            <a:off x="7543800" y="2179320"/>
            <a:ext cx="9541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v and Z</a:t>
            </a:r>
          </a:p>
        </p:txBody>
      </p:sp>
      <p:sp>
        <p:nvSpPr>
          <p:cNvPr id="3" name="TextBox 2">
            <a:extLst>
              <a:ext uri="{FF2B5EF4-FFF2-40B4-BE49-F238E27FC236}">
                <a16:creationId xmlns:a16="http://schemas.microsoft.com/office/drawing/2014/main" id="{C1CD9AD5-635C-A341-A68F-CD133F2C9A76}"/>
              </a:ext>
            </a:extLst>
          </p:cNvPr>
          <p:cNvSpPr txBox="1"/>
          <p:nvPr/>
        </p:nvSpPr>
        <p:spPr>
          <a:xfrm>
            <a:off x="7818120" y="3063240"/>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u</a:t>
            </a:r>
          </a:p>
        </p:txBody>
      </p:sp>
      <p:sp>
        <p:nvSpPr>
          <p:cNvPr id="4" name="TextBox 3">
            <a:extLst>
              <a:ext uri="{FF2B5EF4-FFF2-40B4-BE49-F238E27FC236}">
                <a16:creationId xmlns:a16="http://schemas.microsoft.com/office/drawing/2014/main" id="{0EE3B514-5143-F240-A17D-A45AA534EE7D}"/>
              </a:ext>
            </a:extLst>
          </p:cNvPr>
          <p:cNvSpPr txBox="1"/>
          <p:nvPr/>
        </p:nvSpPr>
        <p:spPr>
          <a:xfrm>
            <a:off x="7802880" y="4373880"/>
            <a:ext cx="7315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PV</a:t>
            </a:r>
          </a:p>
        </p:txBody>
      </p:sp>
      <p:sp>
        <p:nvSpPr>
          <p:cNvPr id="6" name="Rectangle 5">
            <a:extLst>
              <a:ext uri="{FF2B5EF4-FFF2-40B4-BE49-F238E27FC236}">
                <a16:creationId xmlns:a16="http://schemas.microsoft.com/office/drawing/2014/main" id="{9395CEA3-0CA2-1B46-B9E1-3EA1E477BAF7}"/>
              </a:ext>
            </a:extLst>
          </p:cNvPr>
          <p:cNvSpPr/>
          <p:nvPr/>
        </p:nvSpPr>
        <p:spPr bwMode="auto">
          <a:xfrm>
            <a:off x="1158240" y="2164080"/>
            <a:ext cx="5745480" cy="289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 name="TextBox 7">
            <a:extLst>
              <a:ext uri="{FF2B5EF4-FFF2-40B4-BE49-F238E27FC236}">
                <a16:creationId xmlns:a16="http://schemas.microsoft.com/office/drawing/2014/main" id="{1F00E466-4F28-6A48-A55D-DB34D34EFA6F}"/>
              </a:ext>
            </a:extLst>
          </p:cNvPr>
          <p:cNvSpPr txBox="1"/>
          <p:nvPr/>
        </p:nvSpPr>
        <p:spPr>
          <a:xfrm>
            <a:off x="0" y="1874520"/>
            <a:ext cx="116730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sym typeface="Wingdings" pitchFamily="2" charset="2"/>
              </a:rPr>
              <a:t></a:t>
            </a:r>
            <a:endParaRPr kumimoji="0" lang="en-US" sz="1800" b="0" i="0" u="none" strike="noStrike" kern="1200" cap="none" spc="0" normalizeH="0" baseline="0" noProof="0" dirty="0">
              <a:ln>
                <a:noFill/>
              </a:ln>
              <a:solidFill>
                <a:srgbClr val="000000"/>
              </a:solidFill>
              <a:effectLst/>
              <a:uLnTx/>
              <a:uFillTx/>
              <a:latin typeface="Arial"/>
              <a:ea typeface="ＭＳ Ｐゴシック"/>
              <a:cs typeface="Arial"/>
            </a:endParaRPr>
          </a:p>
        </p:txBody>
      </p:sp>
    </p:spTree>
    <p:extLst>
      <p:ext uri="{BB962C8B-B14F-4D97-AF65-F5344CB8AC3E}">
        <p14:creationId xmlns:p14="http://schemas.microsoft.com/office/powerpoint/2010/main" val="303637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2D51C4AB-884D-7B4C-ABA2-EACFC50C9AC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Northern Hemisphere RWP at (a) 0000 UTC 7 Aug and (b) 0000 UTC 9 Aug 2002. Both panels show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300-hPa meridional wind v (blue line, in m s</a:t>
            </a:r>
            <a:r>
              <a:rPr kumimoji="0" lang="en-US" altLang="en-US" sz="1200" b="0" i="0" u="none" strike="noStrike" kern="1200" cap="none" spc="0" normalizeH="0" baseline="30000" noProof="0" dirty="0">
                <a:ln>
                  <a:noFill/>
                </a:ln>
                <a:solidFill>
                  <a:srgbClr val="FF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restricted to zonal wavenumbers 4–10 and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averaged over 40°–60°N</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as well as the corresponding envelope  (red lines). The position of individual troughs is diagnosed by the change from negative to positive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panose="020B0600070205080204" pitchFamily="34" charset="-128"/>
                <a:cs typeface="Arial"/>
              </a:rPr>
              <a:t>υ</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and denoted by capital letters A, B, C,.... The upstream trough A has practically vanished from the RWP during the 48-h time span, while two downstream troughs D and E have been created during that time.
</a:t>
            </a:r>
          </a:p>
        </p:txBody>
      </p:sp>
      <p:sp>
        <p:nvSpPr>
          <p:cNvPr id="2054" name="TextBox 11">
            <a:extLst>
              <a:ext uri="{FF2B5EF4-FFF2-40B4-BE49-F238E27FC236}">
                <a16:creationId xmlns:a16="http://schemas.microsoft.com/office/drawing/2014/main" id="{1DD147F6-332C-3347-8C6D-43A7BD831A02}"/>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35895DE3-6DA0-174B-9EA5-48A60A37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5BDB8511-F4F3-CA45-BFED-B8C8AF53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7" y="1813560"/>
            <a:ext cx="8783455" cy="28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0" name="TextBox 9">
            <a:extLst>
              <a:ext uri="{FF2B5EF4-FFF2-40B4-BE49-F238E27FC236}">
                <a16:creationId xmlns:a16="http://schemas.microsoft.com/office/drawing/2014/main" id="{008C9DF4-3240-B844-A724-290009E0166C}"/>
              </a:ext>
            </a:extLst>
          </p:cNvPr>
          <p:cNvSpPr txBox="1"/>
          <p:nvPr/>
        </p:nvSpPr>
        <p:spPr>
          <a:xfrm>
            <a:off x="2545080" y="1783080"/>
            <a:ext cx="108234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shows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p>
        </p:txBody>
      </p:sp>
    </p:spTree>
    <p:extLst>
      <p:ext uri="{BB962C8B-B14F-4D97-AF65-F5344CB8AC3E}">
        <p14:creationId xmlns:p14="http://schemas.microsoft.com/office/powerpoint/2010/main" val="328607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74ACB418-1308-CD45-82AA-F66127173584}"/>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Mon. Wea. Rev.. 2018;146(7):1965-2001.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Illustration of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excitation of an RWP by the extratropical transition of a tropical cyclone</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 120, (b) 156, and (c) 192 h, respectively, into an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idealized numerical experiment with an initially straight jet.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The shading denotes potential temperature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θ</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the bold solid contours depict wind speed (45 m s</a:t>
            </a:r>
            <a:r>
              <a:rPr kumimoji="0" lang="en-US" altLang="en-US" sz="1200" b="0" i="0" u="none" strike="noStrike" kern="1200" cap="none" spc="0" normalizeH="0" baseline="30000" noProof="0" dirty="0">
                <a:ln>
                  <a:noFill/>
                </a:ln>
                <a:solidFill>
                  <a:srgbClr val="000000"/>
                </a:solidFill>
                <a:effectLst/>
                <a:uLnTx/>
                <a:uFillTx/>
                <a:latin typeface="Helvetica" pitchFamily="2" charset="0"/>
                <a:ea typeface="ＭＳ Ｐゴシック"/>
                <a:cs typeface="Arial"/>
              </a:rPr>
              <a:t>−1</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on the dynamical tropopause, here defined as the 2-PVU surface. Thin contours show surface pressure, every 5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dashed for 990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lower. The horizontal scale is given in (a). [The figure is Figs. 2a–c from Riemer et al. (2008), with modifications.]
</a:t>
            </a:r>
          </a:p>
        </p:txBody>
      </p:sp>
      <p:sp>
        <p:nvSpPr>
          <p:cNvPr id="2054" name="TextBox 11">
            <a:extLst>
              <a:ext uri="{FF2B5EF4-FFF2-40B4-BE49-F238E27FC236}">
                <a16:creationId xmlns:a16="http://schemas.microsoft.com/office/drawing/2014/main" id="{A8F8737A-707F-AB40-A6F8-339DA96642E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86131204-DE48-7D4E-A0C9-A61A8BE1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4A155BD-DAF4-6B49-BF7D-A537BBA1B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60" y="468719"/>
            <a:ext cx="3718560" cy="50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66674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F27C-F1EF-B14B-A9CF-C93588473FA6}"/>
              </a:ext>
            </a:extLst>
          </p:cNvPr>
          <p:cNvSpPr>
            <a:spLocks noGrp="1"/>
          </p:cNvSpPr>
          <p:nvPr>
            <p:ph type="title"/>
          </p:nvPr>
        </p:nvSpPr>
        <p:spPr>
          <a:xfrm>
            <a:off x="0" y="0"/>
            <a:ext cx="9144000" cy="1143000"/>
          </a:xfrm>
        </p:spPr>
        <p:txBody>
          <a:bodyPr>
            <a:normAutofit/>
          </a:bodyPr>
          <a:lstStyle/>
          <a:p>
            <a:r>
              <a:rPr lang="en-US" dirty="0"/>
              <a:t>Re(exp(</a:t>
            </a:r>
            <a:r>
              <a:rPr lang="en-US" dirty="0" err="1"/>
              <a:t>i</a:t>
            </a:r>
            <a:r>
              <a:rPr lang="en-US" dirty="0"/>
              <a:t>  (</a:t>
            </a:r>
            <a:r>
              <a:rPr lang="en-US" dirty="0" err="1"/>
              <a:t>kx-</a:t>
            </a:r>
            <a:r>
              <a:rPr lang="en-US" dirty="0" err="1">
                <a:latin typeface="Symbol" pitchFamily="2" charset="2"/>
              </a:rPr>
              <a:t>w</a:t>
            </a:r>
            <a:r>
              <a:rPr lang="en-US" dirty="0" err="1"/>
              <a:t>t</a:t>
            </a:r>
            <a:r>
              <a:rPr lang="en-US" dirty="0"/>
              <a:t>)  )) = Re(exp(</a:t>
            </a:r>
            <a:r>
              <a:rPr lang="en-US" dirty="0" err="1"/>
              <a:t>ik</a:t>
            </a:r>
            <a:r>
              <a:rPr lang="en-US" dirty="0"/>
              <a:t>  (x-</a:t>
            </a:r>
            <a:r>
              <a:rPr lang="en-US" dirty="0" err="1"/>
              <a:t>ct</a:t>
            </a:r>
            <a:r>
              <a:rPr lang="en-US" dirty="0"/>
              <a:t>)  ))</a:t>
            </a:r>
          </a:p>
        </p:txBody>
      </p:sp>
      <p:sp>
        <p:nvSpPr>
          <p:cNvPr id="3" name="Content Placeholder 2">
            <a:extLst>
              <a:ext uri="{FF2B5EF4-FFF2-40B4-BE49-F238E27FC236}">
                <a16:creationId xmlns:a16="http://schemas.microsoft.com/office/drawing/2014/main" id="{1B37BB26-7459-DC4F-8E1D-B7E1518ED202}"/>
              </a:ext>
            </a:extLst>
          </p:cNvPr>
          <p:cNvSpPr>
            <a:spLocks noGrp="1"/>
          </p:cNvSpPr>
          <p:nvPr>
            <p:ph idx="1"/>
          </p:nvPr>
        </p:nvSpPr>
        <p:spPr>
          <a:xfrm>
            <a:off x="0" y="2834640"/>
            <a:ext cx="8686800" cy="4023360"/>
          </a:xfrm>
        </p:spPr>
        <p:txBody>
          <a:bodyPr>
            <a:normAutofit/>
          </a:bodyPr>
          <a:lstStyle/>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c=</a:t>
            </a:r>
            <a:r>
              <a:rPr lang="en-US" dirty="0">
                <a:solidFill>
                  <a:srgbClr val="00B050"/>
                </a:solidFill>
                <a:latin typeface="Symbol" pitchFamily="2" charset="2"/>
                <a:ea typeface="Calibri" panose="020F0502020204030204" pitchFamily="34" charset="0"/>
                <a:cs typeface="Times New Roman" panose="02020603050405020304" pitchFamily="18" charset="0"/>
              </a:rPr>
              <a:t>w</a:t>
            </a: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/k</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group velocity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10795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9F061488-D48B-144A-821C-380FE499121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Qualitative explanation of barotropic downstream development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in the framework of PV thinking. Each panel represents a latitude–longitude map with the lines depicting contours of PV at different times  (). The PV gradient of the background atmosphere is northward (i.e., upward in the figure). (left) The circled plus and minus signs represent PV anomalies; the curved arrows represent the wind field associated with these PV anomalies; the solid PV contour depicts an early stage, while the dashed contour represents the situation a short time later (i.e., after the wind had some time to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advect</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the initial contour). (a) The time interval  and (b) time interval . (right) The scenario in a frame of reference in which the phase of the troughs and ridges is stationary.
</a:t>
            </a:r>
          </a:p>
        </p:txBody>
      </p:sp>
      <p:sp>
        <p:nvSpPr>
          <p:cNvPr id="2054" name="TextBox 11">
            <a:extLst>
              <a:ext uri="{FF2B5EF4-FFF2-40B4-BE49-F238E27FC236}">
                <a16:creationId xmlns:a16="http://schemas.microsoft.com/office/drawing/2014/main" id="{140E9E4B-058A-AD4F-B14A-0096847E0337}"/>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059E160F-A0E0-194D-AD88-26162F5CB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F9547A3A-5664-914D-9C3F-EC4599AF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162" y="1528327"/>
            <a:ext cx="7043958" cy="38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64412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27979" t="3778" r="30313" b="5847"/>
          <a:stretch>
            <a:fillRect/>
          </a:stretch>
        </p:blipFill>
        <p:spPr bwMode="auto">
          <a:xfrm>
            <a:off x="2241884" y="320842"/>
            <a:ext cx="4111625" cy="5562600"/>
          </a:xfrm>
          <a:prstGeom prst="rect">
            <a:avLst/>
          </a:prstGeom>
          <a:noFill/>
          <a:ln w="9525">
            <a:noFill/>
            <a:miter lim="800000"/>
            <a:headEnd/>
            <a:tailEnd/>
          </a:ln>
        </p:spPr>
      </p:pic>
      <p:sp>
        <p:nvSpPr>
          <p:cNvPr id="43013" name="Text Box 5"/>
          <p:cNvSpPr txBox="1">
            <a:spLocks noChangeArrowheads="1"/>
          </p:cNvSpPr>
          <p:nvPr/>
        </p:nvSpPr>
        <p:spPr bwMode="auto">
          <a:xfrm>
            <a:off x="304800" y="5334000"/>
            <a:ext cx="533400" cy="457200"/>
          </a:xfrm>
          <a:prstGeom prst="rect">
            <a:avLst/>
          </a:prstGeom>
          <a:solidFill>
            <a:schemeClr val="tx1"/>
          </a:solid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Text Box 4"/>
          <p:cNvSpPr txBox="1">
            <a:spLocks noChangeArrowheads="1"/>
          </p:cNvSpPr>
          <p:nvPr/>
        </p:nvSpPr>
        <p:spPr bwMode="auto">
          <a:xfrm>
            <a:off x="6671257" y="5645239"/>
            <a:ext cx="2040228" cy="1015663"/>
          </a:xfrm>
          <a:prstGeom prst="rect">
            <a:avLst/>
          </a:prstGeom>
          <a:noFill/>
          <a:ln w="12700">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mn-ea"/>
                <a:cs typeface="+mn-cs"/>
              </a:rPr>
              <a:t>Lackmann</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Fig 1.20</a:t>
            </a:r>
          </a:p>
        </p:txBody>
      </p:sp>
      <p:sp>
        <p:nvSpPr>
          <p:cNvPr id="2" name="Rectangle 1">
            <a:extLst>
              <a:ext uri="{FF2B5EF4-FFF2-40B4-BE49-F238E27FC236}">
                <a16:creationId xmlns:a16="http://schemas.microsoft.com/office/drawing/2014/main" id="{C88F4FF4-FEDF-304B-900D-ED55734EC742}"/>
              </a:ext>
            </a:extLst>
          </p:cNvPr>
          <p:cNvSpPr/>
          <p:nvPr/>
        </p:nvSpPr>
        <p:spPr>
          <a:xfrm>
            <a:off x="474397" y="6051928"/>
            <a:ext cx="6083717" cy="369332"/>
          </a:xfrm>
          <a:prstGeom prst="rect">
            <a:avLst/>
          </a:prstGeom>
        </p:spPr>
        <p:txBody>
          <a:bodyPr wrap="none">
            <a:spAutoFit/>
          </a:bodyPr>
          <a:lstStyle/>
          <a:p>
            <a:r>
              <a:rPr lang="en-US" i="1" dirty="0">
                <a:solidFill>
                  <a:srgbClr val="FF0000"/>
                </a:solidFill>
              </a:rPr>
              <a:t>wave packet energy </a:t>
            </a:r>
            <a:r>
              <a:rPr lang="en-US" dirty="0">
                <a:solidFill>
                  <a:srgbClr val="FF0000"/>
                </a:solidFill>
              </a:rPr>
              <a:t>moves eastward instead of westward</a:t>
            </a:r>
            <a:endParaRPr lang="en-US" dirty="0"/>
          </a:p>
        </p:txBody>
      </p:sp>
    </p:spTree>
    <p:extLst>
      <p:ext uri="{BB962C8B-B14F-4D97-AF65-F5344CB8AC3E}">
        <p14:creationId xmlns:p14="http://schemas.microsoft.com/office/powerpoint/2010/main" val="93877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D47E-249C-F54F-B22F-306875B43E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B4B5BE-5F46-ED4D-A861-AEBBEC941488}"/>
              </a:ext>
            </a:extLst>
          </p:cNvPr>
          <p:cNvSpPr>
            <a:spLocks noGrp="1"/>
          </p:cNvSpPr>
          <p:nvPr>
            <p:ph idx="1"/>
          </p:nvPr>
        </p:nvSpPr>
        <p:spPr/>
        <p:txBody>
          <a:bodyPr>
            <a:normAutofit/>
          </a:bodyPr>
          <a:lstStyle/>
          <a:p>
            <a:r>
              <a:rPr lang="en-US" dirty="0"/>
              <a:t>Open this research paper to its </a:t>
            </a:r>
            <a:r>
              <a:rPr lang="en-US" dirty="0">
                <a:hlinkClick r:id="rId2"/>
              </a:rPr>
              <a:t>money figure </a:t>
            </a:r>
            <a:endParaRPr lang="en-US" dirty="0"/>
          </a:p>
          <a:p>
            <a:r>
              <a:rPr lang="en-US" dirty="0"/>
              <a:t>Open this research paper to its </a:t>
            </a:r>
            <a:r>
              <a:rPr lang="en-US" dirty="0">
                <a:hlinkClick r:id="rId3"/>
              </a:rPr>
              <a:t>money figure</a:t>
            </a:r>
            <a:endParaRPr lang="en-US" dirty="0"/>
          </a:p>
        </p:txBody>
      </p:sp>
    </p:spTree>
    <p:extLst>
      <p:ext uri="{BB962C8B-B14F-4D97-AF65-F5344CB8AC3E}">
        <p14:creationId xmlns:p14="http://schemas.microsoft.com/office/powerpoint/2010/main" val="2411071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5EE8-E722-2A43-8003-E0C3B1CAA7DC}"/>
              </a:ext>
            </a:extLst>
          </p:cNvPr>
          <p:cNvSpPr>
            <a:spLocks noGrp="1"/>
          </p:cNvSpPr>
          <p:nvPr>
            <p:ph type="title"/>
          </p:nvPr>
        </p:nvSpPr>
        <p:spPr/>
        <p:txBody>
          <a:bodyPr>
            <a:normAutofit fontScale="90000"/>
          </a:bodyPr>
          <a:lstStyle/>
          <a:p>
            <a:r>
              <a:rPr lang="en-US" dirty="0"/>
              <a:t>2. Make time-longitude plots, find a Rossby wave group velocity event</a:t>
            </a:r>
          </a:p>
        </p:txBody>
      </p:sp>
      <p:sp>
        <p:nvSpPr>
          <p:cNvPr id="3" name="Content Placeholder 2">
            <a:extLst>
              <a:ext uri="{FF2B5EF4-FFF2-40B4-BE49-F238E27FC236}">
                <a16:creationId xmlns:a16="http://schemas.microsoft.com/office/drawing/2014/main" id="{ABECA407-8462-9A4F-9132-94B0FD88C454}"/>
              </a:ext>
            </a:extLst>
          </p:cNvPr>
          <p:cNvSpPr>
            <a:spLocks noGrp="1"/>
          </p:cNvSpPr>
          <p:nvPr>
            <p:ph idx="1"/>
          </p:nvPr>
        </p:nvSpPr>
        <p:spPr/>
        <p:txBody>
          <a:bodyPr>
            <a:normAutofit fontScale="70000" lnSpcReduction="20000"/>
          </a:bodyPr>
          <a:lstStyle/>
          <a:p>
            <a:r>
              <a:rPr lang="en-US" dirty="0">
                <a:solidFill>
                  <a:srgbClr val="FF0000"/>
                </a:solidFill>
              </a:rPr>
              <a:t>Make</a:t>
            </a:r>
            <a:r>
              <a:rPr lang="en-US" dirty="0"/>
              <a:t> a time-longitude plot like LMT Fig. 1.4, exploring a couple fall months and zooming in to some interesting case. The next slide has the code. </a:t>
            </a:r>
          </a:p>
          <a:p>
            <a:endParaRPr lang="en-US" dirty="0"/>
          </a:p>
          <a:p>
            <a:r>
              <a:rPr lang="en-US" dirty="0">
                <a:solidFill>
                  <a:srgbClr val="FF0000"/>
                </a:solidFill>
              </a:rPr>
              <a:t>Annotate</a:t>
            </a:r>
            <a:r>
              <a:rPr lang="en-US" dirty="0"/>
              <a:t> the thing there that looks most like group velocity propagation (downstream development) as in Fig. 1.4. </a:t>
            </a:r>
          </a:p>
          <a:p>
            <a:pPr lvl="1"/>
            <a:endParaRPr lang="en-US" dirty="0"/>
          </a:p>
          <a:p>
            <a:r>
              <a:rPr lang="en-US" dirty="0">
                <a:solidFill>
                  <a:srgbClr val="FF0000"/>
                </a:solidFill>
              </a:rPr>
              <a:t>Find your “source event”. Create</a:t>
            </a:r>
            <a:r>
              <a:rPr lang="en-US" dirty="0"/>
              <a:t> a Z’500 map as on the final slide below, fine tuning with the “forward one day” and “backward one day” buttons to see if you can find a clear source (like a WPAC typhoon or North Atlantic hurricane transition). </a:t>
            </a:r>
          </a:p>
          <a:p>
            <a:pPr lvl="1"/>
            <a:r>
              <a:rPr lang="en-US" dirty="0"/>
              <a:t>It may not be very convincing, but please give it the </a:t>
            </a:r>
            <a:r>
              <a:rPr lang="en-US" dirty="0" err="1"/>
              <a:t>ol</a:t>
            </a:r>
            <a:r>
              <a:rPr lang="en-US" dirty="0"/>
              <a:t> college try. It will be fun to compare. </a:t>
            </a:r>
          </a:p>
        </p:txBody>
      </p:sp>
    </p:spTree>
    <p:extLst>
      <p:ext uri="{BB962C8B-B14F-4D97-AF65-F5344CB8AC3E}">
        <p14:creationId xmlns:p14="http://schemas.microsoft.com/office/powerpoint/2010/main" val="260846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1795-87A2-1C4A-A437-737C6F466F68}"/>
              </a:ext>
            </a:extLst>
          </p:cNvPr>
          <p:cNvSpPr>
            <a:spLocks noGrp="1"/>
          </p:cNvSpPr>
          <p:nvPr>
            <p:ph type="title"/>
          </p:nvPr>
        </p:nvSpPr>
        <p:spPr/>
        <p:txBody>
          <a:bodyPr/>
          <a:lstStyle/>
          <a:p>
            <a:r>
              <a:rPr lang="en-US" dirty="0"/>
              <a:t>Edit the dates: time-</a:t>
            </a:r>
            <a:r>
              <a:rPr lang="en-US" dirty="0" err="1"/>
              <a:t>lon</a:t>
            </a:r>
            <a:r>
              <a:rPr lang="en-US" dirty="0"/>
              <a:t> book plot </a:t>
            </a:r>
          </a:p>
        </p:txBody>
      </p:sp>
      <p:sp>
        <p:nvSpPr>
          <p:cNvPr id="3" name="Content Placeholder 2">
            <a:extLst>
              <a:ext uri="{FF2B5EF4-FFF2-40B4-BE49-F238E27FC236}">
                <a16:creationId xmlns:a16="http://schemas.microsoft.com/office/drawing/2014/main" id="{A4EA8165-D76F-E746-8D1D-6BD2C05AA2B0}"/>
              </a:ext>
            </a:extLst>
          </p:cNvPr>
          <p:cNvSpPr>
            <a:spLocks noGrp="1"/>
          </p:cNvSpPr>
          <p:nvPr>
            <p:ph idx="1"/>
          </p:nvPr>
        </p:nvSpPr>
        <p:spPr/>
        <p:txBody>
          <a:bodyPr/>
          <a:lstStyle/>
          <a:p>
            <a:r>
              <a:rPr lang="en-US" dirty="0"/>
              <a:t>https://</a:t>
            </a:r>
            <a:r>
              <a:rPr lang="en-US" dirty="0" err="1"/>
              <a:t>psl.noaa.gov</a:t>
            </a:r>
            <a:r>
              <a:rPr lang="en-US" dirty="0"/>
              <a:t>/</a:t>
            </a:r>
            <a:r>
              <a:rPr lang="en-US" dirty="0" err="1"/>
              <a:t>cgi</a:t>
            </a:r>
            <a:r>
              <a:rPr lang="en-US" dirty="0"/>
              <a:t>-bin/</a:t>
            </a:r>
            <a:r>
              <a:rPr lang="en-US" dirty="0" err="1"/>
              <a:t>hovmoller</a:t>
            </a:r>
            <a:r>
              <a:rPr lang="en-US" dirty="0"/>
              <a:t>/</a:t>
            </a:r>
            <a:r>
              <a:rPr lang="en-US" dirty="0" err="1"/>
              <a:t>timeplot.ncl.pl?var</a:t>
            </a:r>
            <a:r>
              <a:rPr lang="en-US" dirty="0"/>
              <a:t>=</a:t>
            </a:r>
            <a:r>
              <a:rPr lang="en-US" dirty="0" err="1"/>
              <a:t>hgt&amp;level</a:t>
            </a:r>
            <a:r>
              <a:rPr lang="en-US" dirty="0"/>
              <a:t>=500&amp;mon1=</a:t>
            </a:r>
            <a:r>
              <a:rPr lang="en-US" dirty="0">
                <a:solidFill>
                  <a:srgbClr val="FF0000"/>
                </a:solidFill>
              </a:rPr>
              <a:t>9</a:t>
            </a:r>
            <a:r>
              <a:rPr lang="en-US" dirty="0"/>
              <a:t>&amp;mon2=</a:t>
            </a:r>
            <a:r>
              <a:rPr lang="en-US" dirty="0">
                <a:solidFill>
                  <a:srgbClr val="FF0000"/>
                </a:solidFill>
              </a:rPr>
              <a:t>10</a:t>
            </a:r>
            <a:r>
              <a:rPr lang="en-US" dirty="0"/>
              <a:t>&amp;day1=</a:t>
            </a:r>
            <a:r>
              <a:rPr lang="en-US" dirty="0">
                <a:solidFill>
                  <a:srgbClr val="FF0000"/>
                </a:solidFill>
              </a:rPr>
              <a:t>18</a:t>
            </a:r>
            <a:r>
              <a:rPr lang="en-US" dirty="0"/>
              <a:t>&amp;day2=</a:t>
            </a:r>
            <a:r>
              <a:rPr lang="en-US" dirty="0">
                <a:solidFill>
                  <a:srgbClr val="FF0000"/>
                </a:solidFill>
              </a:rPr>
              <a:t>3</a:t>
            </a:r>
            <a:r>
              <a:rPr lang="en-US" dirty="0"/>
              <a:t>&amp;yr1=</a:t>
            </a:r>
            <a:r>
              <a:rPr lang="en-US" dirty="0">
                <a:solidFill>
                  <a:srgbClr val="FF0000"/>
                </a:solidFill>
              </a:rPr>
              <a:t>2010</a:t>
            </a:r>
            <a:r>
              <a:rPr lang="en-US" dirty="0"/>
              <a:t>&amp;yr2=</a:t>
            </a:r>
            <a:r>
              <a:rPr lang="en-US" dirty="0">
                <a:solidFill>
                  <a:srgbClr val="FF0000"/>
                </a:solidFill>
              </a:rPr>
              <a:t>2010</a:t>
            </a:r>
            <a:r>
              <a:rPr lang="en-US" dirty="0"/>
              <a:t>&amp;datatype=</a:t>
            </a:r>
            <a:r>
              <a:rPr lang="en-US" dirty="0" err="1"/>
              <a:t>ncepreanalysis&amp;type</a:t>
            </a:r>
            <a:r>
              <a:rPr lang="en-US" dirty="0"/>
              <a:t>=</a:t>
            </a:r>
            <a:r>
              <a:rPr lang="en-US" dirty="0" err="1"/>
              <a:t>anom&amp;fxdlon</a:t>
            </a:r>
            <a:r>
              <a:rPr lang="en-US" dirty="0"/>
              <a:t>=</a:t>
            </a:r>
            <a:r>
              <a:rPr lang="en-US" dirty="0" err="1"/>
              <a:t>no&amp;postscript</a:t>
            </a:r>
            <a:r>
              <a:rPr lang="en-US" dirty="0"/>
              <a:t>=no&amp;lon1=&amp;lon2=&amp;lat1=35&amp;lat2=45&amp;cint=&amp;</a:t>
            </a:r>
            <a:r>
              <a:rPr lang="en-US" dirty="0" err="1"/>
              <a:t>lowr</a:t>
            </a:r>
            <a:r>
              <a:rPr lang="en-US" dirty="0"/>
              <a:t>=&amp;</a:t>
            </a:r>
            <a:r>
              <a:rPr lang="en-US" dirty="0" err="1"/>
              <a:t>highr</a:t>
            </a:r>
            <a:r>
              <a:rPr lang="en-US" dirty="0"/>
              <a:t>=&amp;size=100&amp;color=</a:t>
            </a:r>
            <a:r>
              <a:rPr lang="en-US" dirty="0" err="1"/>
              <a:t>Default&amp;Submit</a:t>
            </a:r>
            <a:r>
              <a:rPr lang="en-US" dirty="0"/>
              <a:t>=</a:t>
            </a:r>
            <a:r>
              <a:rPr lang="en-US" dirty="0" err="1"/>
              <a:t>Create+Plot</a:t>
            </a:r>
            <a:endParaRPr lang="en-US" dirty="0"/>
          </a:p>
        </p:txBody>
      </p:sp>
    </p:spTree>
    <p:extLst>
      <p:ext uri="{BB962C8B-B14F-4D97-AF65-F5344CB8AC3E}">
        <p14:creationId xmlns:p14="http://schemas.microsoft.com/office/powerpoint/2010/main" val="36439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8AEC-E612-E740-A29D-0AD1BEF2B7DE}"/>
              </a:ext>
            </a:extLst>
          </p:cNvPr>
          <p:cNvSpPr>
            <a:spLocks noGrp="1"/>
          </p:cNvSpPr>
          <p:nvPr>
            <p:ph type="title"/>
          </p:nvPr>
        </p:nvSpPr>
        <p:spPr/>
        <p:txBody>
          <a:bodyPr>
            <a:normAutofit fontScale="90000"/>
          </a:bodyPr>
          <a:lstStyle/>
          <a:p>
            <a:r>
              <a:rPr lang="en-US" dirty="0"/>
              <a:t>Edit the dates: northern hemisphere Z’500 map for a given day</a:t>
            </a:r>
          </a:p>
        </p:txBody>
      </p:sp>
      <p:sp>
        <p:nvSpPr>
          <p:cNvPr id="3" name="Content Placeholder 2">
            <a:extLst>
              <a:ext uri="{FF2B5EF4-FFF2-40B4-BE49-F238E27FC236}">
                <a16:creationId xmlns:a16="http://schemas.microsoft.com/office/drawing/2014/main" id="{65552406-5505-C741-A1D5-D2F22B30554A}"/>
              </a:ext>
            </a:extLst>
          </p:cNvPr>
          <p:cNvSpPr>
            <a:spLocks noGrp="1"/>
          </p:cNvSpPr>
          <p:nvPr>
            <p:ph idx="1"/>
          </p:nvPr>
        </p:nvSpPr>
        <p:spPr/>
        <p:txBody>
          <a:bodyPr>
            <a:normAutofit fontScale="77500" lnSpcReduction="20000"/>
          </a:bodyPr>
          <a:lstStyle/>
          <a:p>
            <a:r>
              <a:rPr lang="en-US" dirty="0"/>
              <a:t>https://</a:t>
            </a:r>
            <a:r>
              <a:rPr lang="en-US" dirty="0" err="1"/>
              <a:t>psl.noaa.gov</a:t>
            </a:r>
            <a:r>
              <a:rPr lang="en-US" dirty="0"/>
              <a:t>/</a:t>
            </a:r>
            <a:r>
              <a:rPr lang="en-US" dirty="0" err="1"/>
              <a:t>cgi</a:t>
            </a:r>
            <a:r>
              <a:rPr lang="en-US" dirty="0"/>
              <a:t>-bin/data/composites/</a:t>
            </a:r>
            <a:r>
              <a:rPr lang="en-US" dirty="0" err="1"/>
              <a:t>comp.day.pl?var</a:t>
            </a:r>
            <a:r>
              <a:rPr lang="en-US" dirty="0"/>
              <a:t>=</a:t>
            </a:r>
            <a:r>
              <a:rPr lang="en-US" dirty="0" err="1"/>
              <a:t>Geopotential+Height&amp;level</a:t>
            </a:r>
            <a:r>
              <a:rPr lang="en-US" dirty="0"/>
              <a:t>=500mb&amp;iy%5B1%5D=</a:t>
            </a:r>
            <a:r>
              <a:rPr lang="en-US" dirty="0">
                <a:solidFill>
                  <a:srgbClr val="FF0000"/>
                </a:solidFill>
              </a:rPr>
              <a:t>2010</a:t>
            </a:r>
            <a:r>
              <a:rPr lang="en-US" dirty="0"/>
              <a:t>&amp;im%5B1%5D=</a:t>
            </a:r>
            <a:r>
              <a:rPr lang="en-US" dirty="0">
                <a:solidFill>
                  <a:srgbClr val="FF0000"/>
                </a:solidFill>
              </a:rPr>
              <a:t>09</a:t>
            </a:r>
            <a:r>
              <a:rPr lang="en-US" dirty="0"/>
              <a:t>&amp;id%5B1%5D=</a:t>
            </a:r>
            <a:r>
              <a:rPr lang="en-US" dirty="0">
                <a:solidFill>
                  <a:srgbClr val="FF0000"/>
                </a:solidFill>
              </a:rPr>
              <a:t>24</a:t>
            </a:r>
            <a:r>
              <a:rPr lang="en-US" dirty="0"/>
              <a:t>&amp;monr1=1&amp;dayr1=1&amp;monr2=1&amp;dayr2=1&amp;iyr%5B1%5D=&amp;</a:t>
            </a:r>
            <a:r>
              <a:rPr lang="en-US" dirty="0" err="1"/>
              <a:t>filenamein</a:t>
            </a:r>
            <a:r>
              <a:rPr lang="en-US" dirty="0"/>
              <a:t>=&amp;</a:t>
            </a:r>
            <a:r>
              <a:rPr lang="en-US" dirty="0" err="1"/>
              <a:t>plotlabel</a:t>
            </a:r>
            <a:r>
              <a:rPr lang="en-US" dirty="0"/>
              <a:t>=&amp;lag=0&amp;labelc=</a:t>
            </a:r>
            <a:r>
              <a:rPr lang="en-US" dirty="0" err="1"/>
              <a:t>Color&amp;labels</a:t>
            </a:r>
            <a:r>
              <a:rPr lang="en-US" dirty="0"/>
              <a:t>=</a:t>
            </a:r>
            <a:r>
              <a:rPr lang="en-US" dirty="0" err="1"/>
              <a:t>Shaded&amp;type</a:t>
            </a:r>
            <a:r>
              <a:rPr lang="en-US" dirty="0"/>
              <a:t>=2&amp;scale=&amp;label=0&amp;skip_vector=&amp;</a:t>
            </a:r>
            <a:r>
              <a:rPr lang="en-US" dirty="0" err="1"/>
              <a:t>cint</a:t>
            </a:r>
            <a:r>
              <a:rPr lang="en-US" dirty="0"/>
              <a:t>=50&amp;lowr=-225&amp;highr=225&amp;istate=0&amp;proj=Northern+Hemisphere&amp;xlat1=&amp;xlat2=&amp;xlon1=&amp;xlon2=&amp;</a:t>
            </a:r>
            <a:r>
              <a:rPr lang="en-US" dirty="0" err="1"/>
              <a:t>custproj</a:t>
            </a:r>
            <a:r>
              <a:rPr lang="en-US" dirty="0"/>
              <a:t>=Cylindrical+Equidistant&amp;level1=1000mb&amp;level2=10mb&amp;Submit=</a:t>
            </a:r>
            <a:r>
              <a:rPr lang="en-US" dirty="0" err="1"/>
              <a:t>Create+Plot</a:t>
            </a:r>
            <a:endParaRPr lang="en-US" dirty="0"/>
          </a:p>
          <a:p>
            <a:endParaRPr lang="en-US" dirty="0"/>
          </a:p>
          <a:p>
            <a:r>
              <a:rPr lang="en-US" dirty="0"/>
              <a:t>Use forward and back 1 day buttons there</a:t>
            </a:r>
          </a:p>
          <a:p>
            <a:r>
              <a:rPr lang="en-US" dirty="0"/>
              <a:t>Capture an image we can share next time about your case</a:t>
            </a:r>
          </a:p>
        </p:txBody>
      </p:sp>
    </p:spTree>
    <p:extLst>
      <p:ext uri="{BB962C8B-B14F-4D97-AF65-F5344CB8AC3E}">
        <p14:creationId xmlns:p14="http://schemas.microsoft.com/office/powerpoint/2010/main" val="297085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D071-BDEE-7C48-AD78-7B8DFB8F07CB}"/>
              </a:ext>
            </a:extLst>
          </p:cNvPr>
          <p:cNvSpPr>
            <a:spLocks noGrp="1"/>
          </p:cNvSpPr>
          <p:nvPr>
            <p:ph type="title"/>
          </p:nvPr>
        </p:nvSpPr>
        <p:spPr/>
        <p:txBody>
          <a:bodyPr/>
          <a:lstStyle/>
          <a:p>
            <a:r>
              <a:rPr lang="en-US" dirty="0"/>
              <a:t>Laplacian enhances fine scales</a:t>
            </a:r>
          </a:p>
        </p:txBody>
      </p:sp>
    </p:spTree>
    <p:extLst>
      <p:ext uri="{BB962C8B-B14F-4D97-AF65-F5344CB8AC3E}">
        <p14:creationId xmlns:p14="http://schemas.microsoft.com/office/powerpoint/2010/main" val="33748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05"/>
            <a:ext cx="9144000" cy="6860705"/>
          </a:xfrm>
          <a:prstGeom prst="rect">
            <a:avLst/>
          </a:prstGeom>
        </p:spPr>
      </p:pic>
      <p:sp>
        <p:nvSpPr>
          <p:cNvPr id="5" name="TextBox 4"/>
          <p:cNvSpPr txBox="1"/>
          <p:nvPr/>
        </p:nvSpPr>
        <p:spPr>
          <a:xfrm>
            <a:off x="5613044" y="5525998"/>
            <a:ext cx="3530956" cy="1200329"/>
          </a:xfrm>
          <a:prstGeom prst="rect">
            <a:avLst/>
          </a:prstGeom>
          <a:noFill/>
          <a:ln>
            <a:solidFill>
              <a:srgbClr val="4F81BD"/>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Same equation in Eulerian (</a:t>
            </a:r>
            <a:r>
              <a:rPr kumimoji="0" lang="en-US" sz="1800" b="0" i="1" u="none" strike="noStrike" kern="1200" cap="none" spc="0" normalizeH="0" baseline="0" noProof="0">
                <a:ln>
                  <a:noFill/>
                </a:ln>
                <a:solidFill>
                  <a:prstClr val="black"/>
                </a:solidFill>
                <a:effectLst/>
                <a:uLnTx/>
                <a:uFillTx/>
                <a:latin typeface="Calibri"/>
                <a:ea typeface="+mn-ea"/>
                <a:cs typeface="+mn-cs"/>
              </a:rPr>
              <a:t>local </a:t>
            </a:r>
            <a:r>
              <a:rPr kumimoji="0" lang="en-US" sz="1800" b="0" i="0" u="none" strike="noStrike" kern="1200" cap="none" spc="0" normalizeH="0" baseline="0" noProof="0">
                <a:ln>
                  <a:noFill/>
                </a:ln>
                <a:solidFill>
                  <a:prstClr val="black"/>
                </a:solidFill>
                <a:effectLst/>
                <a:uLnTx/>
                <a:uFillTx/>
                <a:latin typeface="Calibri"/>
                <a:ea typeface="+mn-ea"/>
                <a:cs typeface="+mn-cs"/>
              </a:rPr>
              <a:t>rate of change with time) form.</a:t>
            </a:r>
          </a:p>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Lackmann Eq. 1.51</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0" y="5285531"/>
            <a:ext cx="5414871" cy="1572469"/>
          </a:xfrm>
          <a:prstGeom prst="rect">
            <a:avLst/>
          </a:prstGeom>
        </p:spPr>
      </p:pic>
    </p:spTree>
    <p:extLst>
      <p:ext uri="{BB962C8B-B14F-4D97-AF65-F5344CB8AC3E}">
        <p14:creationId xmlns:p14="http://schemas.microsoft.com/office/powerpoint/2010/main" val="369510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93169"/>
          </a:xfrm>
          <a:prstGeom prst="rect">
            <a:avLst/>
          </a:prstGeom>
        </p:spPr>
      </p:pic>
      <p:sp>
        <p:nvSpPr>
          <p:cNvPr id="5" name="TextBox 4"/>
          <p:cNvSpPr txBox="1"/>
          <p:nvPr/>
        </p:nvSpPr>
        <p:spPr>
          <a:xfrm>
            <a:off x="7860933" y="478118"/>
            <a:ext cx="1309269"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almost,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at </a:t>
            </a:r>
            <a:r>
              <a:rPr lang="en-US" dirty="0" err="1">
                <a:solidFill>
                  <a:prstClr val="black"/>
                </a:solidFill>
                <a:latin typeface="Calibri"/>
              </a:rPr>
              <a:t>midlevels</a:t>
            </a: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especially</a:t>
            </a:r>
          </a:p>
        </p:txBody>
      </p:sp>
    </p:spTree>
    <p:extLst>
      <p:ext uri="{BB962C8B-B14F-4D97-AF65-F5344CB8AC3E}">
        <p14:creationId xmlns:p14="http://schemas.microsoft.com/office/powerpoint/2010/main" val="276002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6957"/>
          </a:xfrm>
        </p:spPr>
        <p:txBody>
          <a:bodyPr>
            <a:normAutofit fontScale="90000"/>
          </a:bodyPr>
          <a:lstStyle/>
          <a:p>
            <a:r>
              <a:rPr lang="en-US" sz="3600" b="1" u="sng" dirty="0"/>
              <a:t>Conservation of absolute vorticity: how?</a:t>
            </a:r>
          </a:p>
        </p:txBody>
      </p:sp>
      <p:sp>
        <p:nvSpPr>
          <p:cNvPr id="3" name="Content Placeholder 2"/>
          <p:cNvSpPr>
            <a:spLocks noGrp="1"/>
          </p:cNvSpPr>
          <p:nvPr>
            <p:ph idx="1"/>
          </p:nvPr>
        </p:nvSpPr>
        <p:spPr>
          <a:xfrm>
            <a:off x="206062" y="496957"/>
            <a:ext cx="8728076" cy="3714435"/>
          </a:xfrm>
        </p:spPr>
        <p:txBody>
          <a:bodyPr>
            <a:noAutofit/>
          </a:bodyPr>
          <a:lstStyle/>
          <a:p>
            <a:pPr marL="514350" indent="-514350">
              <a:buFont typeface="+mj-lt"/>
              <a:buAutoNum type="arabicPeriod"/>
            </a:pPr>
            <a:endParaRPr lang="en-US" sz="2000" dirty="0"/>
          </a:p>
          <a:p>
            <a:pPr marL="0" indent="0">
              <a:buNone/>
            </a:pPr>
            <a:endParaRPr lang="en-US" sz="2000" dirty="0"/>
          </a:p>
          <a:p>
            <a:pPr marL="0" indent="0">
              <a:buNone/>
            </a:pPr>
            <a:r>
              <a:rPr lang="en-US" sz="2000" dirty="0"/>
              <a:t>When air moves north or south, it tends to </a:t>
            </a:r>
            <a:r>
              <a:rPr lang="en-US" sz="2000" i="1" dirty="0"/>
              <a:t>conserve</a:t>
            </a:r>
            <a:r>
              <a:rPr lang="en-US" sz="2000" dirty="0"/>
              <a:t> its absolute vorticity -- or in other words it </a:t>
            </a:r>
            <a:r>
              <a:rPr lang="en-US" sz="2000" i="1" dirty="0">
                <a:solidFill>
                  <a:srgbClr val="FF0000"/>
                </a:solidFill>
              </a:rPr>
              <a:t>converts planetary to relative vorticity</a:t>
            </a:r>
            <a:r>
              <a:rPr lang="en-US" sz="2000" dirty="0"/>
              <a:t>. How? </a:t>
            </a:r>
          </a:p>
          <a:p>
            <a:pPr marL="914400" lvl="1" indent="-514350"/>
            <a:endParaRPr lang="en-US" sz="1800" dirty="0"/>
          </a:p>
          <a:p>
            <a:pPr marL="914400" lvl="1" indent="-514350"/>
            <a:r>
              <a:rPr lang="en-US" sz="1800" dirty="0"/>
              <a:t>Consider equatorward motion of a disc of fluid. </a:t>
            </a:r>
          </a:p>
          <a:p>
            <a:pPr marL="914400" lvl="1" indent="-514350"/>
            <a:r>
              <a:rPr lang="en-US" sz="1800" dirty="0"/>
              <a:t>The initially high f = </a:t>
            </a:r>
            <a:r>
              <a:rPr lang="en-US" sz="1800" dirty="0" err="1">
                <a:latin typeface="Symbol" pitchFamily="18" charset="2"/>
              </a:rPr>
              <a:t>z</a:t>
            </a:r>
            <a:r>
              <a:rPr lang="en-US" sz="1800" baseline="-25000" dirty="0" err="1">
                <a:solidFill>
                  <a:srgbClr val="FF0000"/>
                </a:solidFill>
              </a:rPr>
              <a:t>plan</a:t>
            </a:r>
            <a:r>
              <a:rPr lang="en-US" sz="1800" dirty="0"/>
              <a:t> is converted to </a:t>
            </a:r>
            <a:r>
              <a:rPr lang="en-US" sz="1800" dirty="0" err="1">
                <a:latin typeface="Symbol" pitchFamily="18" charset="2"/>
              </a:rPr>
              <a:t>z</a:t>
            </a:r>
            <a:r>
              <a:rPr lang="en-US" sz="1800" baseline="-25000" dirty="0" err="1">
                <a:solidFill>
                  <a:srgbClr val="FF0000"/>
                </a:solidFill>
              </a:rPr>
              <a:t>rel</a:t>
            </a:r>
            <a:r>
              <a:rPr lang="en-US" sz="1800" dirty="0"/>
              <a:t>. How? </a:t>
            </a:r>
          </a:p>
          <a:p>
            <a:pPr marL="914400" lvl="1" indent="-514350"/>
            <a:endParaRPr lang="en-US" sz="1800" dirty="0"/>
          </a:p>
          <a:p>
            <a:pPr marL="914400" lvl="1" indent="-514350"/>
            <a:r>
              <a:rPr lang="en-US" sz="1800" dirty="0"/>
              <a:t>Physically, the </a:t>
            </a:r>
            <a:r>
              <a:rPr lang="en-US" sz="1800" dirty="0">
                <a:highlight>
                  <a:srgbClr val="FFFF00"/>
                </a:highlight>
              </a:rPr>
              <a:t>Coriolis </a:t>
            </a:r>
            <a:r>
              <a:rPr lang="en-US" sz="1800" b="1" dirty="0">
                <a:highlight>
                  <a:srgbClr val="FFFF00"/>
                </a:highlight>
              </a:rPr>
              <a:t>force</a:t>
            </a:r>
            <a:r>
              <a:rPr lang="en-US" sz="1800" b="1" dirty="0"/>
              <a:t> </a:t>
            </a:r>
            <a:r>
              <a:rPr lang="en-US" sz="1800" i="1" dirty="0" err="1">
                <a:highlight>
                  <a:srgbClr val="FFFF00"/>
                </a:highlight>
              </a:rPr>
              <a:t>fv</a:t>
            </a:r>
            <a:r>
              <a:rPr lang="en-US" sz="1800" dirty="0">
                <a:highlight>
                  <a:srgbClr val="FFFF00"/>
                </a:highlight>
              </a:rPr>
              <a:t> </a:t>
            </a:r>
            <a:r>
              <a:rPr lang="en-US" sz="1800" dirty="0"/>
              <a:t>is a little bit stronger on its poleward edge (where f is bigger) than on its equatorward edge. This imparts a cyclonic </a:t>
            </a:r>
            <a:r>
              <a:rPr lang="en-US" sz="1800" i="1" dirty="0"/>
              <a:t>torque</a:t>
            </a:r>
            <a:r>
              <a:rPr lang="en-US" sz="1800" dirty="0"/>
              <a:t> on the disk of fluid as it moves southward.</a:t>
            </a:r>
          </a:p>
          <a:p>
            <a:pPr marL="914400" lvl="1" indent="-514350"/>
            <a:endParaRPr lang="en-US" sz="1800" dirty="0"/>
          </a:p>
          <a:p>
            <a:pPr marL="914400" lvl="1" indent="-514350"/>
            <a:endParaRPr lang="en-US" sz="1800" dirty="0"/>
          </a:p>
          <a:p>
            <a:pPr marL="400050" lvl="1" indent="0">
              <a:buNone/>
            </a:pPr>
            <a:endParaRPr lang="en-US" sz="1800" dirty="0"/>
          </a:p>
        </p:txBody>
      </p:sp>
      <p:sp>
        <p:nvSpPr>
          <p:cNvPr id="11" name="Content Placeholder 2"/>
          <p:cNvSpPr txBox="1">
            <a:spLocks/>
          </p:cNvSpPr>
          <p:nvPr/>
        </p:nvSpPr>
        <p:spPr>
          <a:xfrm>
            <a:off x="0" y="3459639"/>
            <a:ext cx="7450141" cy="33756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startAt="4"/>
            </a:pPr>
            <a:endParaRPr lang="en-US" sz="1800" dirty="0"/>
          </a:p>
        </p:txBody>
      </p:sp>
      <p:grpSp>
        <p:nvGrpSpPr>
          <p:cNvPr id="12" name="Group 11"/>
          <p:cNvGrpSpPr/>
          <p:nvPr/>
        </p:nvGrpSpPr>
        <p:grpSpPr>
          <a:xfrm>
            <a:off x="4949182" y="3927703"/>
            <a:ext cx="1595967" cy="2221960"/>
            <a:chOff x="6960131" y="917071"/>
            <a:chExt cx="1726669" cy="2447889"/>
          </a:xfrm>
        </p:grpSpPr>
        <p:sp>
          <p:nvSpPr>
            <p:cNvPr id="13" name="Oval 12"/>
            <p:cNvSpPr/>
            <p:nvPr/>
          </p:nvSpPr>
          <p:spPr>
            <a:xfrm>
              <a:off x="7247467" y="1143000"/>
              <a:ext cx="1439333" cy="1375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6960131" y="1830917"/>
              <a:ext cx="288924" cy="872583"/>
              <a:chOff x="6960131" y="1830917"/>
              <a:chExt cx="288924" cy="1449916"/>
            </a:xfrm>
          </p:grpSpPr>
          <p:cxnSp>
            <p:nvCxnSpPr>
              <p:cNvPr id="28" name="Straight Arrow Connector 27"/>
              <p:cNvCxnSpPr>
                <a:stCxn id="13" idx="2"/>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nvGrpSpPr>
            <p:cNvPr id="15" name="Group 14"/>
            <p:cNvGrpSpPr/>
            <p:nvPr/>
          </p:nvGrpSpPr>
          <p:grpSpPr>
            <a:xfrm>
              <a:off x="8397876" y="1830917"/>
              <a:ext cx="288924" cy="872583"/>
              <a:chOff x="6960131" y="1830917"/>
              <a:chExt cx="288924" cy="1449916"/>
            </a:xfrm>
          </p:grpSpPr>
          <p:cxnSp>
            <p:nvCxnSpPr>
              <p:cNvPr id="26" name="Straight Arrow Connector 25"/>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6" name="Cube 15"/>
            <p:cNvSpPr/>
            <p:nvPr/>
          </p:nvSpPr>
          <p:spPr>
            <a:xfrm>
              <a:off x="7872414" y="2311929"/>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7408334" y="2206099"/>
              <a:ext cx="516995"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8000"/>
                  </a:solidFill>
                </a:rPr>
                <a:t>fv</a:t>
              </a:r>
              <a:endParaRPr lang="en-US" sz="1200" b="1" dirty="0">
                <a:solidFill>
                  <a:srgbClr val="008000"/>
                </a:solidFill>
              </a:endParaRPr>
            </a:p>
          </p:txBody>
        </p:sp>
        <p:grpSp>
          <p:nvGrpSpPr>
            <p:cNvPr id="18" name="Group 17"/>
            <p:cNvGrpSpPr/>
            <p:nvPr/>
          </p:nvGrpSpPr>
          <p:grpSpPr>
            <a:xfrm>
              <a:off x="7733241" y="2492377"/>
              <a:ext cx="288924" cy="872583"/>
              <a:chOff x="6960131" y="1830917"/>
              <a:chExt cx="288924" cy="1449916"/>
            </a:xfrm>
          </p:grpSpPr>
          <p:cxnSp>
            <p:nvCxnSpPr>
              <p:cNvPr id="24" name="Straight Arrow Connector 23"/>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9" name="Cube 18"/>
            <p:cNvSpPr/>
            <p:nvPr/>
          </p:nvSpPr>
          <p:spPr>
            <a:xfrm>
              <a:off x="7781660" y="1022901"/>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7090833" y="917071"/>
              <a:ext cx="743743"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8000"/>
                  </a:solidFill>
                </a:rPr>
                <a:t>fv</a:t>
              </a:r>
              <a:endParaRPr lang="en-US" b="1" dirty="0">
                <a:solidFill>
                  <a:srgbClr val="008000"/>
                </a:solidFill>
              </a:endParaRPr>
            </a:p>
          </p:txBody>
        </p:sp>
        <p:grpSp>
          <p:nvGrpSpPr>
            <p:cNvPr id="21" name="Group 20"/>
            <p:cNvGrpSpPr/>
            <p:nvPr/>
          </p:nvGrpSpPr>
          <p:grpSpPr>
            <a:xfrm>
              <a:off x="7642487" y="1203349"/>
              <a:ext cx="288924" cy="872583"/>
              <a:chOff x="6960131" y="1830917"/>
              <a:chExt cx="288924" cy="1449916"/>
            </a:xfrm>
          </p:grpSpPr>
          <p:cxnSp>
            <p:nvCxnSpPr>
              <p:cNvPr id="22" name="Straight Arrow Connector 21"/>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sp>
        <p:nvSpPr>
          <p:cNvPr id="4" name="TextBox 3">
            <a:extLst>
              <a:ext uri="{FF2B5EF4-FFF2-40B4-BE49-F238E27FC236}">
                <a16:creationId xmlns:a16="http://schemas.microsoft.com/office/drawing/2014/main" id="{EEEBEBA1-4346-C843-A24B-E7EF84E9F878}"/>
              </a:ext>
            </a:extLst>
          </p:cNvPr>
          <p:cNvSpPr txBox="1"/>
          <p:nvPr/>
        </p:nvSpPr>
        <p:spPr>
          <a:xfrm>
            <a:off x="115910" y="4765183"/>
            <a:ext cx="4914685" cy="1846659"/>
          </a:xfrm>
          <a:prstGeom prst="rect">
            <a:avLst/>
          </a:prstGeom>
          <a:noFill/>
        </p:spPr>
        <p:txBody>
          <a:bodyPr wrap="square" rtlCol="0">
            <a:spAutoFit/>
          </a:bodyPr>
          <a:lstStyle/>
          <a:p>
            <a:pPr algn="r"/>
            <a:r>
              <a:rPr lang="en-US" sz="2000" dirty="0"/>
              <a:t>All v winds the same, as the disk </a:t>
            </a:r>
          </a:p>
          <a:p>
            <a:pPr algn="r"/>
            <a:r>
              <a:rPr lang="en-US" sz="2000" dirty="0"/>
              <a:t>moves southward as a unit </a:t>
            </a:r>
            <a:r>
              <a:rPr lang="en-US" sz="2000" dirty="0">
                <a:sym typeface="Wingdings" pitchFamily="2" charset="2"/>
              </a:rPr>
              <a:t></a:t>
            </a:r>
          </a:p>
          <a:p>
            <a:pPr algn="r"/>
            <a:endParaRPr lang="en-US" sz="2000" dirty="0">
              <a:sym typeface="Wingdings" pitchFamily="2" charset="2"/>
            </a:endParaRPr>
          </a:p>
          <a:p>
            <a:pPr algn="r"/>
            <a:endParaRPr lang="en-US" dirty="0">
              <a:sym typeface="Wingdings" pitchFamily="2" charset="2"/>
            </a:endParaRPr>
          </a:p>
          <a:p>
            <a:pPr algn="r"/>
            <a:r>
              <a:rPr lang="en-US" dirty="0">
                <a:sym typeface="Wingdings" pitchFamily="2" charset="2"/>
              </a:rPr>
              <a:t>(an eastward PGF must balance the </a:t>
            </a:r>
            <a:r>
              <a:rPr lang="en-US" i="1" dirty="0">
                <a:sym typeface="Wingdings" pitchFamily="2" charset="2"/>
              </a:rPr>
              <a:t>mean</a:t>
            </a:r>
            <a:r>
              <a:rPr lang="en-US" dirty="0">
                <a:sym typeface="Wingdings" pitchFamily="2" charset="2"/>
              </a:rPr>
              <a:t> Coriolis force, to keep the air flowing southward)</a:t>
            </a:r>
            <a:endParaRPr lang="en-US" dirty="0"/>
          </a:p>
        </p:txBody>
      </p:sp>
    </p:spTree>
    <p:extLst>
      <p:ext uri="{BB962C8B-B14F-4D97-AF65-F5344CB8AC3E}">
        <p14:creationId xmlns:p14="http://schemas.microsoft.com/office/powerpoint/2010/main" val="399464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u="sng" dirty="0"/>
              <a:t>Relative, planetary, and absolute vorticity</a:t>
            </a:r>
          </a:p>
        </p:txBody>
      </p:sp>
      <p:sp>
        <p:nvSpPr>
          <p:cNvPr id="3" name="Content Placeholder 2"/>
          <p:cNvSpPr>
            <a:spLocks noGrp="1"/>
          </p:cNvSpPr>
          <p:nvPr>
            <p:ph idx="1"/>
          </p:nvPr>
        </p:nvSpPr>
        <p:spPr>
          <a:xfrm>
            <a:off x="457200" y="938237"/>
            <a:ext cx="8476938" cy="5919763"/>
          </a:xfrm>
        </p:spPr>
        <p:txBody>
          <a:bodyPr>
            <a:noAutofit/>
          </a:bodyPr>
          <a:lstStyle/>
          <a:p>
            <a:pPr marL="914400" lvl="1" indent="-514350"/>
            <a:endParaRPr lang="en-US" sz="2400" dirty="0"/>
          </a:p>
          <a:p>
            <a:pPr marL="914400" lvl="1" indent="-514350"/>
            <a:r>
              <a:rPr lang="en-US" sz="2400" dirty="0"/>
              <a:t>absolute = (relative + planetary):  </a:t>
            </a:r>
            <a:r>
              <a:rPr lang="en-US" sz="2400" dirty="0" err="1">
                <a:latin typeface="Symbol" pitchFamily="18" charset="2"/>
              </a:rPr>
              <a:t>z</a:t>
            </a:r>
            <a:r>
              <a:rPr lang="en-US" sz="2400" baseline="-25000" dirty="0" err="1">
                <a:solidFill>
                  <a:srgbClr val="FF0000"/>
                </a:solidFill>
              </a:rPr>
              <a:t>abs</a:t>
            </a:r>
            <a:r>
              <a:rPr lang="en-US" sz="2400" dirty="0"/>
              <a:t>= </a:t>
            </a:r>
            <a:r>
              <a:rPr lang="en-US" sz="2400" dirty="0" err="1">
                <a:latin typeface="Symbol" pitchFamily="18" charset="2"/>
              </a:rPr>
              <a:t>z</a:t>
            </a:r>
            <a:r>
              <a:rPr lang="en-US" sz="2400" baseline="-25000" dirty="0" err="1">
                <a:solidFill>
                  <a:srgbClr val="FF0000"/>
                </a:solidFill>
              </a:rPr>
              <a:t>rel</a:t>
            </a:r>
            <a:r>
              <a:rPr lang="en-US" sz="2400" dirty="0">
                <a:solidFill>
                  <a:srgbClr val="FF0000"/>
                </a:solidFill>
              </a:rPr>
              <a:t> </a:t>
            </a:r>
            <a:r>
              <a:rPr lang="en-US" sz="2400" dirty="0"/>
              <a:t>+  </a:t>
            </a:r>
            <a:r>
              <a:rPr lang="en-US" sz="2400" dirty="0" err="1">
                <a:latin typeface="Symbol" pitchFamily="18" charset="2"/>
              </a:rPr>
              <a:t>z</a:t>
            </a:r>
            <a:r>
              <a:rPr lang="en-US" sz="2400" baseline="-25000" dirty="0" err="1">
                <a:solidFill>
                  <a:srgbClr val="FF0000"/>
                </a:solidFill>
              </a:rPr>
              <a:t>plan</a:t>
            </a:r>
            <a:endParaRPr lang="en-US" sz="2400" baseline="-25000" dirty="0">
              <a:solidFill>
                <a:srgbClr val="FF0000"/>
              </a:solidFill>
            </a:endParaRPr>
          </a:p>
          <a:p>
            <a:pPr marL="914400" lvl="1" indent="-514350"/>
            <a:endParaRPr lang="en-US" sz="2400" dirty="0"/>
          </a:p>
          <a:p>
            <a:pPr marL="914400" lvl="1" indent="-514350"/>
            <a:r>
              <a:rPr lang="en-US" sz="2400" dirty="0"/>
              <a:t>planetary vorticity </a:t>
            </a:r>
            <a:r>
              <a:rPr lang="en-US" sz="2400" dirty="0" err="1">
                <a:latin typeface="Symbol" pitchFamily="18" charset="2"/>
              </a:rPr>
              <a:t>z</a:t>
            </a:r>
            <a:r>
              <a:rPr lang="en-US" sz="2400" baseline="-25000" dirty="0" err="1">
                <a:solidFill>
                  <a:srgbClr val="FF0000"/>
                </a:solidFill>
              </a:rPr>
              <a:t>plan</a:t>
            </a:r>
            <a:r>
              <a:rPr lang="en-US" sz="2400" dirty="0"/>
              <a:t> = f     (aka the “Coriolis parameter”) </a:t>
            </a:r>
          </a:p>
          <a:p>
            <a:pPr marL="914400" lvl="1" indent="-514350"/>
            <a:endParaRPr lang="en-US" sz="2400" dirty="0"/>
          </a:p>
          <a:p>
            <a:pPr marL="914400" lvl="1" indent="-514350"/>
            <a:r>
              <a:rPr lang="en-US" sz="2400" dirty="0"/>
              <a:t>f = 2</a:t>
            </a:r>
            <a:r>
              <a:rPr lang="en-US" sz="2400" dirty="0">
                <a:latin typeface="Symbol" pitchFamily="18" charset="2"/>
              </a:rPr>
              <a:t>W</a:t>
            </a:r>
            <a:r>
              <a:rPr lang="en-US" sz="2400" dirty="0"/>
              <a:t> </a:t>
            </a:r>
            <a:r>
              <a:rPr lang="en-US" sz="2400" dirty="0" err="1"/>
              <a:t>cos</a:t>
            </a:r>
            <a:r>
              <a:rPr lang="en-US" sz="2400" dirty="0"/>
              <a:t>(</a:t>
            </a:r>
            <a:r>
              <a:rPr lang="en-US" sz="2400" dirty="0">
                <a:latin typeface="Symbol" pitchFamily="18" charset="2"/>
              </a:rPr>
              <a:t>latitude</a:t>
            </a:r>
            <a:r>
              <a:rPr lang="en-US" sz="2400" dirty="0"/>
              <a:t>) </a:t>
            </a:r>
          </a:p>
          <a:p>
            <a:pPr marL="914400" lvl="1" indent="-514350"/>
            <a:endParaRPr lang="en-US" sz="2400" dirty="0"/>
          </a:p>
          <a:p>
            <a:pPr marL="914400" lvl="1" indent="-514350"/>
            <a:r>
              <a:rPr lang="en-US" sz="2400" dirty="0">
                <a:latin typeface="Symbol" pitchFamily="18" charset="2"/>
              </a:rPr>
              <a:t> W</a:t>
            </a:r>
            <a:r>
              <a:rPr lang="en-US" sz="2400" dirty="0"/>
              <a:t> = (2π radians)/(1 day)  since the Earth turns once a day</a:t>
            </a:r>
          </a:p>
          <a:p>
            <a:pPr marL="914400" lvl="1" indent="-514350"/>
            <a:endParaRPr lang="en-US" sz="2400" dirty="0"/>
          </a:p>
          <a:p>
            <a:pPr marL="914400" lvl="1" indent="-514350"/>
            <a:r>
              <a:rPr lang="en-US" sz="2400" dirty="0"/>
              <a:t>At 40N, f = 10</a:t>
            </a:r>
            <a:r>
              <a:rPr lang="en-US" sz="2400" baseline="30000" dirty="0"/>
              <a:t>-4</a:t>
            </a:r>
            <a:r>
              <a:rPr lang="en-US" sz="2400" dirty="0"/>
              <a:t> s</a:t>
            </a:r>
            <a:r>
              <a:rPr lang="en-US" sz="2400" baseline="30000" dirty="0"/>
              <a:t>-1</a:t>
            </a:r>
            <a:endParaRPr lang="en-US" sz="2400" dirty="0"/>
          </a:p>
        </p:txBody>
      </p:sp>
    </p:spTree>
    <p:extLst>
      <p:ext uri="{BB962C8B-B14F-4D97-AF65-F5344CB8AC3E}">
        <p14:creationId xmlns:p14="http://schemas.microsoft.com/office/powerpoint/2010/main" val="358318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3" name="Text Box 3"/>
          <p:cNvSpPr txBox="1">
            <a:spLocks noChangeArrowheads="1"/>
          </p:cNvSpPr>
          <p:nvPr/>
        </p:nvSpPr>
        <p:spPr bwMode="auto">
          <a:xfrm>
            <a:off x="216794" y="705118"/>
            <a:ext cx="8763000" cy="2123658"/>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Consider a simple westerly flow (constant value of U)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Sinusoidal wave pattern in v is superimposed</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Wave assumed to propagate eastward at </a:t>
            </a:r>
            <a:r>
              <a:rPr lang="en-US" sz="2400" i="1" dirty="0">
                <a:solidFill>
                  <a:srgbClr val="000000"/>
                </a:solidFill>
                <a:latin typeface="Arial"/>
              </a:rPr>
              <a:t>phase speed </a:t>
            </a:r>
            <a:r>
              <a:rPr lang="en-US" sz="2400" dirty="0">
                <a:solidFill>
                  <a:srgbClr val="000000"/>
                </a:solidFill>
                <a:latin typeface="Arial"/>
              </a:rPr>
              <a:t>c</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7604"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2" name="Group 5"/>
          <p:cNvGrpSpPr>
            <a:grpSpLocks/>
          </p:cNvGrpSpPr>
          <p:nvPr/>
        </p:nvGrpSpPr>
        <p:grpSpPr bwMode="auto">
          <a:xfrm>
            <a:off x="304800" y="3810000"/>
            <a:ext cx="7924800" cy="2874963"/>
            <a:chOff x="1872" y="3888"/>
            <a:chExt cx="8208" cy="4528"/>
          </a:xfrm>
        </p:grpSpPr>
        <p:grpSp>
          <p:nvGrpSpPr>
            <p:cNvPr id="3" name="Group 6"/>
            <p:cNvGrpSpPr>
              <a:grpSpLocks/>
            </p:cNvGrpSpPr>
            <p:nvPr/>
          </p:nvGrpSpPr>
          <p:grpSpPr bwMode="auto">
            <a:xfrm>
              <a:off x="1872" y="3888"/>
              <a:ext cx="8208" cy="2258"/>
              <a:chOff x="1728" y="7362"/>
              <a:chExt cx="8208" cy="2258"/>
            </a:xfrm>
          </p:grpSpPr>
          <p:sp>
            <p:nvSpPr>
              <p:cNvPr id="1177607" name="Freeform 7"/>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8" name="Freeform 8"/>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9"/>
            <p:cNvGrpSpPr>
              <a:grpSpLocks/>
            </p:cNvGrpSpPr>
            <p:nvPr/>
          </p:nvGrpSpPr>
          <p:grpSpPr bwMode="auto">
            <a:xfrm>
              <a:off x="1872" y="5184"/>
              <a:ext cx="8208" cy="3232"/>
              <a:chOff x="1728" y="8610"/>
              <a:chExt cx="8208" cy="3232"/>
            </a:xfrm>
          </p:grpSpPr>
          <p:sp>
            <p:nvSpPr>
              <p:cNvPr id="1177610" name="Freeform 10"/>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1" name="Freeform 11"/>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2" name="Freeform 12"/>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3" name="Line 13"/>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177614" name="Rectangle 14"/>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77615" name="Object 15"/>
          <p:cNvGraphicFramePr>
            <a:graphicFrameLocks noChangeAspect="1"/>
          </p:cNvGraphicFramePr>
          <p:nvPr>
            <p:extLst>
              <p:ext uri="{D42A27DB-BD31-4B8C-83A1-F6EECF244321}">
                <p14:modId xmlns:p14="http://schemas.microsoft.com/office/powerpoint/2010/main" val="116708323"/>
              </p:ext>
            </p:extLst>
          </p:nvPr>
        </p:nvGraphicFramePr>
        <p:xfrm>
          <a:off x="2592634" y="2760371"/>
          <a:ext cx="3079750" cy="768350"/>
        </p:xfrm>
        <a:graphic>
          <a:graphicData uri="http://schemas.openxmlformats.org/presentationml/2006/ole">
            <mc:AlternateContent xmlns:mc="http://schemas.openxmlformats.org/markup-compatibility/2006">
              <mc:Choice xmlns:v="urn:schemas-microsoft-com:vml" Requires="v">
                <p:oleObj spid="_x0000_s6211" name="Equation" r:id="rId4" imgW="1714500" imgH="431800" progId="Equation.3">
                  <p:embed/>
                </p:oleObj>
              </mc:Choice>
              <mc:Fallback>
                <p:oleObj name="Equation" r:id="rId4" imgW="1714500" imgH="431800" progId="Equation.3">
                  <p:embed/>
                  <p:pic>
                    <p:nvPicPr>
                      <p:cNvPr id="117761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634" y="2760371"/>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16" name="Line 16"/>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7" name="Line 17"/>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8" name="Line 18"/>
          <p:cNvSpPr>
            <a:spLocks noChangeShapeType="1"/>
          </p:cNvSpPr>
          <p:nvPr/>
        </p:nvSpPr>
        <p:spPr bwMode="auto">
          <a:xfrm>
            <a:off x="1600200" y="4013200"/>
            <a:ext cx="5029200" cy="1588"/>
          </a:xfrm>
          <a:prstGeom prst="line">
            <a:avLst/>
          </a:prstGeom>
          <a:noFill/>
          <a:ln w="9525">
            <a:solidFill>
              <a:srgbClr val="00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9" name="Text Box 19"/>
          <p:cNvSpPr txBox="1">
            <a:spLocks noChangeArrowheads="1"/>
          </p:cNvSpPr>
          <p:nvPr/>
        </p:nvSpPr>
        <p:spPr bwMode="auto">
          <a:xfrm>
            <a:off x="3352800" y="3900488"/>
            <a:ext cx="1447800" cy="366712"/>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Times New Roman" pitchFamily="18" charset="0"/>
                <a:ea typeface="+mn-ea"/>
                <a:cs typeface="+mn-cs"/>
              </a:rPr>
              <a:t>Wavelength = L</a:t>
            </a: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0" name="Line 20"/>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21" name="Text Box 21"/>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2" name="Text Box 22"/>
          <p:cNvSpPr txBox="1">
            <a:spLocks noChangeArrowheads="1"/>
          </p:cNvSpPr>
          <p:nvPr/>
        </p:nvSpPr>
        <p:spPr bwMode="auto">
          <a:xfrm>
            <a:off x="4608490" y="6061657"/>
            <a:ext cx="4535510" cy="83099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Height (</a:t>
            </a:r>
            <a:r>
              <a:rPr lang="en-US" sz="2400" dirty="0">
                <a:solidFill>
                  <a:srgbClr val="000000"/>
                </a:solidFill>
                <a:latin typeface="Arial"/>
              </a:rPr>
              <a:t>s</a:t>
            </a:r>
            <a:r>
              <a:rPr kumimoji="0" lang="en-US" sz="2400" b="0" i="0" u="none" strike="noStrike" kern="1200" cap="none" spc="0" normalizeH="0" baseline="0" noProof="0" dirty="0" err="1">
                <a:ln>
                  <a:noFill/>
                </a:ln>
                <a:solidFill>
                  <a:srgbClr val="000000"/>
                </a:solidFill>
                <a:effectLst/>
                <a:uLnTx/>
                <a:uFillTx/>
                <a:latin typeface="Arial"/>
                <a:ea typeface="+mn-ea"/>
                <a:cs typeface="+mn-cs"/>
              </a:rPr>
              <a:t>treamfunction</a:t>
            </a:r>
            <a:r>
              <a:rPr kumimoji="0" lang="en-US" sz="2400" b="0" i="0" u="none" strike="noStrike" kern="1200" cap="none" spc="0" normalizeH="0" baseline="0" noProof="0" dirty="0">
                <a:ln>
                  <a:noFill/>
                </a:ln>
                <a:solidFill>
                  <a:srgbClr val="000000"/>
                </a:solidFill>
                <a:effectLst/>
                <a:uLnTx/>
                <a:uFillTx/>
                <a:latin typeface="Arial"/>
                <a:ea typeface="+mn-ea"/>
                <a:cs typeface="+mn-cs"/>
              </a:rPr>
              <a:t>) contours</a:t>
            </a:r>
          </a:p>
        </p:txBody>
      </p:sp>
      <p:sp>
        <p:nvSpPr>
          <p:cNvPr id="24" name="Title 1">
            <a:extLst>
              <a:ext uri="{FF2B5EF4-FFF2-40B4-BE49-F238E27FC236}">
                <a16:creationId xmlns:a16="http://schemas.microsoft.com/office/drawing/2014/main" id="{AE22B16B-1EEB-D04E-839E-48EE7265663B}"/>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Calibri"/>
                <a:ea typeface="+mj-ea"/>
                <a:cs typeface="+mj-cs"/>
              </a:rPr>
              <a:t>Rossby waves: background</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Tree>
    <p:extLst>
      <p:ext uri="{BB962C8B-B14F-4D97-AF65-F5344CB8AC3E}">
        <p14:creationId xmlns:p14="http://schemas.microsoft.com/office/powerpoint/2010/main" val="225731463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Text Box 3"/>
          <p:cNvSpPr txBox="1">
            <a:spLocks noChangeArrowheads="1"/>
          </p:cNvSpPr>
          <p:nvPr/>
        </p:nvSpPr>
        <p:spPr bwMode="auto">
          <a:xfrm>
            <a:off x="152400" y="762000"/>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Compute the vorticity for this flow… only v varies, and only in x</a:t>
            </a:r>
          </a:p>
        </p:txBody>
      </p:sp>
      <p:graphicFrame>
        <p:nvGraphicFramePr>
          <p:cNvPr id="1179654" name="Object 6"/>
          <p:cNvGraphicFramePr>
            <a:graphicFrameLocks noChangeAspect="1"/>
          </p:cNvGraphicFramePr>
          <p:nvPr/>
        </p:nvGraphicFramePr>
        <p:xfrm>
          <a:off x="381000" y="1524000"/>
          <a:ext cx="3079750" cy="768350"/>
        </p:xfrm>
        <a:graphic>
          <a:graphicData uri="http://schemas.openxmlformats.org/presentationml/2006/ole">
            <mc:AlternateContent xmlns:mc="http://schemas.openxmlformats.org/markup-compatibility/2006">
              <mc:Choice xmlns:v="urn:schemas-microsoft-com:vml" Requires="v">
                <p:oleObj spid="_x0000_s7367" name="Equation" r:id="rId4" imgW="1714500" imgH="431800" progId="Equation.3">
                  <p:embed/>
                </p:oleObj>
              </mc:Choice>
              <mc:Fallback>
                <p:oleObj name="Equation" r:id="rId4" imgW="1714500" imgH="431800" progId="Equation.3">
                  <p:embed/>
                  <p:pic>
                    <p:nvPicPr>
                      <p:cNvPr id="117965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9656" name="Object 8"/>
          <p:cNvGraphicFramePr>
            <a:graphicFrameLocks noChangeAspect="1"/>
          </p:cNvGraphicFramePr>
          <p:nvPr/>
        </p:nvGraphicFramePr>
        <p:xfrm>
          <a:off x="212725" y="2566988"/>
          <a:ext cx="8626475" cy="828675"/>
        </p:xfrm>
        <a:graphic>
          <a:graphicData uri="http://schemas.openxmlformats.org/presentationml/2006/ole">
            <mc:AlternateContent xmlns:mc="http://schemas.openxmlformats.org/markup-compatibility/2006">
              <mc:Choice xmlns:v="urn:schemas-microsoft-com:vml" Requires="v">
                <p:oleObj spid="_x0000_s7368" name="Equation" r:id="rId6" imgW="4457700" imgH="431800" progId="Equation.3">
                  <p:embed/>
                </p:oleObj>
              </mc:Choice>
              <mc:Fallback>
                <p:oleObj name="Equation" r:id="rId6" imgW="4457700" imgH="431800" progId="Equation.3">
                  <p:embed/>
                  <p:pic>
                    <p:nvPicPr>
                      <p:cNvPr id="117965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2566988"/>
                        <a:ext cx="86264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9657" name="Text Box 9"/>
          <p:cNvSpPr txBox="1">
            <a:spLocks noChangeArrowheads="1"/>
          </p:cNvSpPr>
          <p:nvPr/>
        </p:nvSpPr>
        <p:spPr bwMode="auto">
          <a:xfrm>
            <a:off x="1" y="3903801"/>
            <a:ext cx="9144000" cy="1015663"/>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Now, take TOTAL time derivative of the ABSOLUTE vorticity….</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equal to zero (since it is conserved)</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1179659" name="Object 11"/>
          <p:cNvGraphicFramePr>
            <a:graphicFrameLocks noChangeAspect="1"/>
          </p:cNvGraphicFramePr>
          <p:nvPr>
            <p:extLst>
              <p:ext uri="{D42A27DB-BD31-4B8C-83A1-F6EECF244321}">
                <p14:modId xmlns:p14="http://schemas.microsoft.com/office/powerpoint/2010/main" val="706025140"/>
              </p:ext>
            </p:extLst>
          </p:nvPr>
        </p:nvGraphicFramePr>
        <p:xfrm>
          <a:off x="318752" y="5002369"/>
          <a:ext cx="8153400" cy="1079500"/>
        </p:xfrm>
        <a:graphic>
          <a:graphicData uri="http://schemas.openxmlformats.org/presentationml/2006/ole">
            <mc:AlternateContent xmlns:mc="http://schemas.openxmlformats.org/markup-compatibility/2006">
              <mc:Choice xmlns:v="urn:schemas-microsoft-com:vml" Requires="v">
                <p:oleObj spid="_x0000_s7369" name="Equation" r:id="rId8" imgW="3670300" imgH="482600" progId="Equation.3">
                  <p:embed/>
                </p:oleObj>
              </mc:Choice>
              <mc:Fallback>
                <p:oleObj name="Equation" r:id="rId8" imgW="3670300" imgH="482600" progId="Equation.3">
                  <p:embed/>
                  <p:pic>
                    <p:nvPicPr>
                      <p:cNvPr id="117965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752" y="5002369"/>
                        <a:ext cx="81534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1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9656"/>
                                        </p:tgtEl>
                                        <p:attrNameLst>
                                          <p:attrName>style.visibility</p:attrName>
                                        </p:attrNameLst>
                                      </p:cBhvr>
                                      <p:to>
                                        <p:strVal val="visible"/>
                                      </p:to>
                                    </p:set>
                                    <p:animEffect transition="in" filter="dissolve">
                                      <p:cBhvr>
                                        <p:cTn id="7" dur="500"/>
                                        <p:tgtEl>
                                          <p:spTgt spid="11796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9657"/>
                                        </p:tgtEl>
                                        <p:attrNameLst>
                                          <p:attrName>style.visibility</p:attrName>
                                        </p:attrNameLst>
                                      </p:cBhvr>
                                      <p:to>
                                        <p:strVal val="visible"/>
                                      </p:to>
                                    </p:set>
                                    <p:animEffect transition="in" filter="dissolve">
                                      <p:cBhvr>
                                        <p:cTn id="12" dur="500"/>
                                        <p:tgtEl>
                                          <p:spTgt spid="11796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9659"/>
                                        </p:tgtEl>
                                        <p:attrNameLst>
                                          <p:attrName>style.visibility</p:attrName>
                                        </p:attrNameLst>
                                      </p:cBhvr>
                                      <p:to>
                                        <p:strVal val="visible"/>
                                      </p:to>
                                    </p:set>
                                    <p:animEffect transition="in" filter="dissolve">
                                      <p:cBhvr>
                                        <p:cTn id="17" dur="500"/>
                                        <p:tgtEl>
                                          <p:spTgt spid="1179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7" grpId="0"/>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4"/>
</p:tagLst>
</file>

<file path=ppt/tags/tag10.xml><?xml version="1.0" encoding="utf-8"?>
<p:tagLst xmlns:a="http://schemas.openxmlformats.org/drawingml/2006/main" xmlns:r="http://schemas.openxmlformats.org/officeDocument/2006/relationships" xmlns:p="http://schemas.openxmlformats.org/presentationml/2006/main">
  <p:tag name="AS_UNIQUEID" val="14"/>
</p:tagLst>
</file>

<file path=ppt/tags/tag11.xml><?xml version="1.0" encoding="utf-8"?>
<p:tagLst xmlns:a="http://schemas.openxmlformats.org/drawingml/2006/main" xmlns:r="http://schemas.openxmlformats.org/officeDocument/2006/relationships" xmlns:p="http://schemas.openxmlformats.org/presentationml/2006/main">
  <p:tag name="AS_UNIQUEID" val="15"/>
</p:tagLst>
</file>

<file path=ppt/tags/tag12.xml><?xml version="1.0" encoding="utf-8"?>
<p:tagLst xmlns:a="http://schemas.openxmlformats.org/drawingml/2006/main" xmlns:r="http://schemas.openxmlformats.org/officeDocument/2006/relationships" xmlns:p="http://schemas.openxmlformats.org/presentationml/2006/main">
  <p:tag name="AS_UNIQUEID" val="16"/>
</p:tagLst>
</file>

<file path=ppt/tags/tag2.xml><?xml version="1.0" encoding="utf-8"?>
<p:tagLst xmlns:a="http://schemas.openxmlformats.org/drawingml/2006/main" xmlns:r="http://schemas.openxmlformats.org/officeDocument/2006/relationships" xmlns:p="http://schemas.openxmlformats.org/presentationml/2006/main">
  <p:tag name="AS_UNIQUEID" val="15"/>
</p:tagLst>
</file>

<file path=ppt/tags/tag3.xml><?xml version="1.0" encoding="utf-8"?>
<p:tagLst xmlns:a="http://schemas.openxmlformats.org/drawingml/2006/main" xmlns:r="http://schemas.openxmlformats.org/officeDocument/2006/relationships" xmlns:p="http://schemas.openxmlformats.org/presentationml/2006/main">
  <p:tag name="AS_UNIQUEID" val="16"/>
</p:tagLst>
</file>

<file path=ppt/tags/tag4.xml><?xml version="1.0" encoding="utf-8"?>
<p:tagLst xmlns:a="http://schemas.openxmlformats.org/drawingml/2006/main" xmlns:r="http://schemas.openxmlformats.org/officeDocument/2006/relationships" xmlns:p="http://schemas.openxmlformats.org/presentationml/2006/main">
  <p:tag name="AS_UNIQUEID" val="14"/>
</p:tagLst>
</file>

<file path=ppt/tags/tag5.xml><?xml version="1.0" encoding="utf-8"?>
<p:tagLst xmlns:a="http://schemas.openxmlformats.org/drawingml/2006/main" xmlns:r="http://schemas.openxmlformats.org/officeDocument/2006/relationships" xmlns:p="http://schemas.openxmlformats.org/presentationml/2006/main">
  <p:tag name="AS_UNIQUEID" val="15"/>
</p:tagLst>
</file>

<file path=ppt/tags/tag6.xml><?xml version="1.0" encoding="utf-8"?>
<p:tagLst xmlns:a="http://schemas.openxmlformats.org/drawingml/2006/main" xmlns:r="http://schemas.openxmlformats.org/officeDocument/2006/relationships" xmlns:p="http://schemas.openxmlformats.org/presentationml/2006/main">
  <p:tag name="AS_UNIQUEID" val="16"/>
</p:tagLst>
</file>

<file path=ppt/tags/tag7.xml><?xml version="1.0" encoding="utf-8"?>
<p:tagLst xmlns:a="http://schemas.openxmlformats.org/drawingml/2006/main" xmlns:r="http://schemas.openxmlformats.org/officeDocument/2006/relationships" xmlns:p="http://schemas.openxmlformats.org/presentationml/2006/main">
  <p:tag name="AS_UNIQUEID" val="14"/>
</p:tagLst>
</file>

<file path=ppt/tags/tag8.xml><?xml version="1.0" encoding="utf-8"?>
<p:tagLst xmlns:a="http://schemas.openxmlformats.org/drawingml/2006/main" xmlns:r="http://schemas.openxmlformats.org/officeDocument/2006/relationships" xmlns:p="http://schemas.openxmlformats.org/presentationml/2006/main">
  <p:tag name="AS_UNIQUEID" val="15"/>
</p:tagLst>
</file>

<file path=ppt/tags/tag9.xml><?xml version="1.0" encoding="utf-8"?>
<p:tagLst xmlns:a="http://schemas.openxmlformats.org/drawingml/2006/main" xmlns:r="http://schemas.openxmlformats.org/officeDocument/2006/relationships" xmlns:p="http://schemas.openxmlformats.org/presentationml/2006/main">
  <p:tag name="AS_UNIQUEID"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Theme">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12775</TotalTime>
  <Words>1922</Words>
  <Application>Microsoft Macintosh PowerPoint</Application>
  <PresentationFormat>On-screen Show (4:3)</PresentationFormat>
  <Paragraphs>169</Paragraphs>
  <Slides>25</Slides>
  <Notes>13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8" baseType="lpstr">
      <vt:lpstr>Arial</vt:lpstr>
      <vt:lpstr>Calibri</vt:lpstr>
      <vt:lpstr>Cambria Math</vt:lpstr>
      <vt:lpstr>Helvetica</vt:lpstr>
      <vt:lpstr>Math1</vt:lpstr>
      <vt:lpstr>Symbol</vt:lpstr>
      <vt:lpstr>Times New Roman</vt:lpstr>
      <vt:lpstr>Wingdings</vt:lpstr>
      <vt:lpstr>Office Theme</vt:lpstr>
      <vt:lpstr>3_Office Theme</vt:lpstr>
      <vt:lpstr>Contemporary</vt:lpstr>
      <vt:lpstr>13_Office Theme</vt:lpstr>
      <vt:lpstr>Equation</vt:lpstr>
      <vt:lpstr>Absolute vorticity and planetary Rossby waves </vt:lpstr>
      <vt:lpstr>Re(exp(i  (kx-wt)  )) = Re(exp(ik  (x-ct)  ))</vt:lpstr>
      <vt:lpstr>Laplacian enhances fine scales</vt:lpstr>
      <vt:lpstr>PowerPoint Presentation</vt:lpstr>
      <vt:lpstr>PowerPoint Presentation</vt:lpstr>
      <vt:lpstr>Conservation of absolute vorticity: how?</vt:lpstr>
      <vt:lpstr>Relative, planetary, and absolute vorticity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midlatitude Rossby waves review</vt:lpstr>
      <vt:lpstr>PowerPoint Presentation</vt:lpstr>
      <vt:lpstr>PowerPoint Presentation</vt:lpstr>
      <vt:lpstr>PowerPoint Presentation</vt:lpstr>
      <vt:lpstr>PowerPoint Presentation</vt:lpstr>
      <vt:lpstr>PowerPoint Presentation</vt:lpstr>
      <vt:lpstr>PowerPoint Presentation</vt:lpstr>
      <vt:lpstr>2. Make time-longitude plots, find a Rossby wave group velocity event</vt:lpstr>
      <vt:lpstr>Edit the dates: time-lon book plot </vt:lpstr>
      <vt:lpstr>Edit the dates: northern hemisphere Z’500 map for a given day</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407 Weather Analysis Lab 3: vorticity</dc:title>
  <dc:subject>MSC 407</dc:subject>
  <dc:creator>brian mapes</dc:creator>
  <cp:keywords/>
  <dc:description/>
  <cp:lastModifiedBy>Mapes, Brian Earle</cp:lastModifiedBy>
  <cp:revision>136</cp:revision>
  <cp:lastPrinted>2012-08-29T23:34:08Z</cp:lastPrinted>
  <dcterms:created xsi:type="dcterms:W3CDTF">2014-09-16T19:28:04Z</dcterms:created>
  <dcterms:modified xsi:type="dcterms:W3CDTF">2021-10-06T14:36:15Z</dcterms:modified>
  <cp:category/>
</cp:coreProperties>
</file>